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8"/>
  </p:notesMasterIdLst>
  <p:sldIdLst>
    <p:sldId id="256" r:id="rId2"/>
    <p:sldId id="260" r:id="rId3"/>
    <p:sldId id="270" r:id="rId4"/>
    <p:sldId id="272" r:id="rId5"/>
    <p:sldId id="1095" r:id="rId6"/>
    <p:sldId id="1124" r:id="rId7"/>
    <p:sldId id="1125" r:id="rId8"/>
    <p:sldId id="1126" r:id="rId9"/>
    <p:sldId id="1127" r:id="rId10"/>
    <p:sldId id="1128" r:id="rId11"/>
    <p:sldId id="1129" r:id="rId12"/>
    <p:sldId id="1130" r:id="rId13"/>
    <p:sldId id="1102" r:id="rId14"/>
    <p:sldId id="1131" r:id="rId15"/>
    <p:sldId id="1106" r:id="rId16"/>
    <p:sldId id="1132" r:id="rId17"/>
    <p:sldId id="1133" r:id="rId18"/>
    <p:sldId id="1134" r:id="rId19"/>
    <p:sldId id="1096" r:id="rId20"/>
    <p:sldId id="1099" r:id="rId21"/>
    <p:sldId id="266" r:id="rId22"/>
    <p:sldId id="267" r:id="rId23"/>
    <p:sldId id="268" r:id="rId24"/>
    <p:sldId id="264" r:id="rId25"/>
    <p:sldId id="269" r:id="rId26"/>
    <p:sldId id="1097" r:id="rId27"/>
    <p:sldId id="1098" r:id="rId28"/>
    <p:sldId id="1091" r:id="rId29"/>
    <p:sldId id="275" r:id="rId30"/>
    <p:sldId id="265" r:id="rId31"/>
    <p:sldId id="274" r:id="rId32"/>
    <p:sldId id="1092" r:id="rId33"/>
    <p:sldId id="259" r:id="rId34"/>
    <p:sldId id="1093" r:id="rId35"/>
    <p:sldId id="277" r:id="rId36"/>
    <p:sldId id="1109" r:id="rId37"/>
    <p:sldId id="1110" r:id="rId38"/>
    <p:sldId id="1111" r:id="rId39"/>
    <p:sldId id="1112" r:id="rId40"/>
    <p:sldId id="1113" r:id="rId41"/>
    <p:sldId id="1115" r:id="rId42"/>
    <p:sldId id="1114" r:id="rId43"/>
    <p:sldId id="1116" r:id="rId44"/>
    <p:sldId id="1119" r:id="rId45"/>
    <p:sldId id="1094" r:id="rId46"/>
    <p:sldId id="1100" r:id="rId47"/>
    <p:sldId id="1101" r:id="rId48"/>
    <p:sldId id="1120" r:id="rId49"/>
    <p:sldId id="1121" r:id="rId50"/>
    <p:sldId id="1122" r:id="rId51"/>
    <p:sldId id="1108" r:id="rId52"/>
    <p:sldId id="1107" r:id="rId53"/>
    <p:sldId id="278" r:id="rId54"/>
    <p:sldId id="1103" r:id="rId55"/>
    <p:sldId id="1104" r:id="rId56"/>
    <p:sldId id="1105" r:id="rId5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066" autoAdjust="0"/>
    <p:restoredTop sz="78096" autoAdjust="0"/>
  </p:normalViewPr>
  <p:slideViewPr>
    <p:cSldViewPr snapToGrid="0">
      <p:cViewPr varScale="1">
        <p:scale>
          <a:sx n="65" d="100"/>
          <a:sy n="65" d="100"/>
        </p:scale>
        <p:origin x="1176" y="3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ata2.xml.rels><?xml version="1.0" encoding="UTF-8" standalone="yes"?>
<Relationships xmlns="http://schemas.openxmlformats.org/package/2006/relationships"><Relationship Id="rId8" Type="http://schemas.openxmlformats.org/officeDocument/2006/relationships/image" Target="../media/image41.svg"/><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35.svg"/><Relationship Id="rId1" Type="http://schemas.openxmlformats.org/officeDocument/2006/relationships/image" Target="../media/image34.png"/><Relationship Id="rId6" Type="http://schemas.openxmlformats.org/officeDocument/2006/relationships/image" Target="../media/image39.svg"/><Relationship Id="rId5" Type="http://schemas.openxmlformats.org/officeDocument/2006/relationships/image" Target="../media/image38.png"/><Relationship Id="rId10" Type="http://schemas.openxmlformats.org/officeDocument/2006/relationships/image" Target="../media/image43.svg"/><Relationship Id="rId4" Type="http://schemas.openxmlformats.org/officeDocument/2006/relationships/image" Target="../media/image37.svg"/><Relationship Id="rId9" Type="http://schemas.openxmlformats.org/officeDocument/2006/relationships/image" Target="../media/image42.pn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rawing2.xml.rels><?xml version="1.0" encoding="UTF-8" standalone="yes"?>
<Relationships xmlns="http://schemas.openxmlformats.org/package/2006/relationships"><Relationship Id="rId8" Type="http://schemas.openxmlformats.org/officeDocument/2006/relationships/image" Target="../media/image41.svg"/><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35.svg"/><Relationship Id="rId1" Type="http://schemas.openxmlformats.org/officeDocument/2006/relationships/image" Target="../media/image34.png"/><Relationship Id="rId6" Type="http://schemas.openxmlformats.org/officeDocument/2006/relationships/image" Target="../media/image39.svg"/><Relationship Id="rId5" Type="http://schemas.openxmlformats.org/officeDocument/2006/relationships/image" Target="../media/image38.png"/><Relationship Id="rId10" Type="http://schemas.openxmlformats.org/officeDocument/2006/relationships/image" Target="../media/image43.svg"/><Relationship Id="rId4" Type="http://schemas.openxmlformats.org/officeDocument/2006/relationships/image" Target="../media/image37.svg"/><Relationship Id="rId9" Type="http://schemas.openxmlformats.org/officeDocument/2006/relationships/image" Target="../media/image42.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050739-4330-4F6D-BF92-30B50E4F35E7}"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A5728A36-F363-4A12-9479-D048D33C7737}">
      <dgm:prSet/>
      <dgm:spPr/>
      <dgm:t>
        <a:bodyPr/>
        <a:lstStyle/>
        <a:p>
          <a:pPr>
            <a:lnSpc>
              <a:spcPct val="100000"/>
            </a:lnSpc>
          </a:pPr>
          <a:r>
            <a:rPr lang="en-US" dirty="0"/>
            <a:t>Objective 1: Generate a library of stable microbial communities</a:t>
          </a:r>
        </a:p>
      </dgm:t>
    </dgm:pt>
    <dgm:pt modelId="{B01F4D1E-9D91-4B73-8F49-4EBAE6325FD1}" type="parTrans" cxnId="{19810EC6-BB22-4826-A2A2-CD86896BEBF0}">
      <dgm:prSet/>
      <dgm:spPr/>
      <dgm:t>
        <a:bodyPr/>
        <a:lstStyle/>
        <a:p>
          <a:endParaRPr lang="en-US"/>
        </a:p>
      </dgm:t>
    </dgm:pt>
    <dgm:pt modelId="{6FE8AD58-B7E2-44ED-8044-EF2A8D103FD4}" type="sibTrans" cxnId="{19810EC6-BB22-4826-A2A2-CD86896BEBF0}">
      <dgm:prSet/>
      <dgm:spPr/>
      <dgm:t>
        <a:bodyPr/>
        <a:lstStyle/>
        <a:p>
          <a:pPr>
            <a:lnSpc>
              <a:spcPct val="100000"/>
            </a:lnSpc>
          </a:pPr>
          <a:endParaRPr lang="en-US"/>
        </a:p>
      </dgm:t>
    </dgm:pt>
    <dgm:pt modelId="{12099C8B-F20B-48D2-BFF7-106B72E3E70B}">
      <dgm:prSet/>
      <dgm:spPr/>
      <dgm:t>
        <a:bodyPr/>
        <a:lstStyle/>
        <a:p>
          <a:pPr>
            <a:lnSpc>
              <a:spcPct val="100000"/>
            </a:lnSpc>
          </a:pPr>
          <a:r>
            <a:rPr lang="en-US" dirty="0"/>
            <a:t>Objective 2: Developing the Gaussian processes framework for interpretable dynamical system design</a:t>
          </a:r>
        </a:p>
      </dgm:t>
    </dgm:pt>
    <dgm:pt modelId="{6AF9D6BC-7E3A-4F61-8B2B-F2F9A8E44B23}" type="parTrans" cxnId="{5350C099-835C-4ED2-A593-3BE8F5FFFA20}">
      <dgm:prSet/>
      <dgm:spPr/>
      <dgm:t>
        <a:bodyPr/>
        <a:lstStyle/>
        <a:p>
          <a:endParaRPr lang="en-US"/>
        </a:p>
      </dgm:t>
    </dgm:pt>
    <dgm:pt modelId="{C5581DEA-B6E8-4B44-BC27-8EBF90D04D55}" type="sibTrans" cxnId="{5350C099-835C-4ED2-A593-3BE8F5FFFA20}">
      <dgm:prSet/>
      <dgm:spPr/>
      <dgm:t>
        <a:bodyPr/>
        <a:lstStyle/>
        <a:p>
          <a:endParaRPr lang="en-US"/>
        </a:p>
      </dgm:t>
    </dgm:pt>
    <dgm:pt modelId="{1DDB7EC5-B175-41E0-9E34-7BD08AC200C8}" type="pres">
      <dgm:prSet presAssocID="{13050739-4330-4F6D-BF92-30B50E4F35E7}" presName="root" presStyleCnt="0">
        <dgm:presLayoutVars>
          <dgm:dir/>
          <dgm:resizeHandles val="exact"/>
        </dgm:presLayoutVars>
      </dgm:prSet>
      <dgm:spPr/>
    </dgm:pt>
    <dgm:pt modelId="{E77304C8-03B7-49C3-8B63-C2ADD22DC0B2}" type="pres">
      <dgm:prSet presAssocID="{13050739-4330-4F6D-BF92-30B50E4F35E7}" presName="container" presStyleCnt="0">
        <dgm:presLayoutVars>
          <dgm:dir/>
          <dgm:resizeHandles val="exact"/>
        </dgm:presLayoutVars>
      </dgm:prSet>
      <dgm:spPr/>
    </dgm:pt>
    <dgm:pt modelId="{CE6590C8-5959-4677-9626-4C5660D2994F}" type="pres">
      <dgm:prSet presAssocID="{A5728A36-F363-4A12-9479-D048D33C7737}" presName="compNode" presStyleCnt="0"/>
      <dgm:spPr/>
    </dgm:pt>
    <dgm:pt modelId="{9ECACB88-D664-4F26-975D-29ABD55D56C4}" type="pres">
      <dgm:prSet presAssocID="{A5728A36-F363-4A12-9479-D048D33C7737}" presName="iconBgRect" presStyleLbl="bgShp" presStyleIdx="0" presStyleCnt="2"/>
      <dgm:spPr/>
    </dgm:pt>
    <dgm:pt modelId="{DF2804E9-76D1-4C86-B894-9166843B46F1}" type="pres">
      <dgm:prSet presAssocID="{A5728A36-F363-4A12-9479-D048D33C7737}" presName="iconRect" presStyleLbl="node1" presStyleIdx="0" presStyleCnt="2"/>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Checkmark"/>
        </a:ext>
      </dgm:extLst>
    </dgm:pt>
    <dgm:pt modelId="{29A5E87A-953E-4847-B8EE-E2BCE489F722}" type="pres">
      <dgm:prSet presAssocID="{A5728A36-F363-4A12-9479-D048D33C7737}" presName="spaceRect" presStyleCnt="0"/>
      <dgm:spPr/>
    </dgm:pt>
    <dgm:pt modelId="{89E5CB9D-BC7E-4016-A6C1-A64830FA3452}" type="pres">
      <dgm:prSet presAssocID="{A5728A36-F363-4A12-9479-D048D33C7737}" presName="textRect" presStyleLbl="revTx" presStyleIdx="0" presStyleCnt="2">
        <dgm:presLayoutVars>
          <dgm:chMax val="1"/>
          <dgm:chPref val="1"/>
        </dgm:presLayoutVars>
      </dgm:prSet>
      <dgm:spPr/>
    </dgm:pt>
    <dgm:pt modelId="{A67BC1EE-E96C-47B7-8FCB-174A16D599ED}" type="pres">
      <dgm:prSet presAssocID="{6FE8AD58-B7E2-44ED-8044-EF2A8D103FD4}" presName="sibTrans" presStyleLbl="sibTrans2D1" presStyleIdx="0" presStyleCnt="0"/>
      <dgm:spPr/>
    </dgm:pt>
    <dgm:pt modelId="{316ACD8C-B16D-4F47-BA21-CD7B2C21E717}" type="pres">
      <dgm:prSet presAssocID="{12099C8B-F20B-48D2-BFF7-106B72E3E70B}" presName="compNode" presStyleCnt="0"/>
      <dgm:spPr/>
    </dgm:pt>
    <dgm:pt modelId="{6A06A863-B439-48C2-B7D2-58DA7839F603}" type="pres">
      <dgm:prSet presAssocID="{12099C8B-F20B-48D2-BFF7-106B72E3E70B}" presName="iconBgRect" presStyleLbl="bgShp" presStyleIdx="1" presStyleCnt="2"/>
      <dgm:spPr/>
    </dgm:pt>
    <dgm:pt modelId="{48032432-5D6E-4678-97A2-FE8C3C11E84E}" type="pres">
      <dgm:prSet presAssocID="{12099C8B-F20B-48D2-BFF7-106B72E3E70B}" presName="iconRect" presStyleLbl="node1" presStyleIdx="1" presStyleCnt="2"/>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Programmer female with solid fill"/>
        </a:ext>
      </dgm:extLst>
    </dgm:pt>
    <dgm:pt modelId="{8BB3CED0-8272-4684-834B-6580FFF7C0AA}" type="pres">
      <dgm:prSet presAssocID="{12099C8B-F20B-48D2-BFF7-106B72E3E70B}" presName="spaceRect" presStyleCnt="0"/>
      <dgm:spPr/>
    </dgm:pt>
    <dgm:pt modelId="{9FEFE48C-089E-4A91-A263-A6A8939B28A8}" type="pres">
      <dgm:prSet presAssocID="{12099C8B-F20B-48D2-BFF7-106B72E3E70B}" presName="textRect" presStyleLbl="revTx" presStyleIdx="1" presStyleCnt="2">
        <dgm:presLayoutVars>
          <dgm:chMax val="1"/>
          <dgm:chPref val="1"/>
        </dgm:presLayoutVars>
      </dgm:prSet>
      <dgm:spPr/>
    </dgm:pt>
  </dgm:ptLst>
  <dgm:cxnLst>
    <dgm:cxn modelId="{10C48615-11C2-4E58-95AB-26CFC423F3B1}" type="presOf" srcId="{6FE8AD58-B7E2-44ED-8044-EF2A8D103FD4}" destId="{A67BC1EE-E96C-47B7-8FCB-174A16D599ED}" srcOrd="0" destOrd="0" presId="urn:microsoft.com/office/officeart/2018/2/layout/IconCircleList"/>
    <dgm:cxn modelId="{848E8E52-2E4D-4055-8357-9898AD2A7FF2}" type="presOf" srcId="{A5728A36-F363-4A12-9479-D048D33C7737}" destId="{89E5CB9D-BC7E-4016-A6C1-A64830FA3452}" srcOrd="0" destOrd="0" presId="urn:microsoft.com/office/officeart/2018/2/layout/IconCircleList"/>
    <dgm:cxn modelId="{18C3448F-A307-484E-B495-FE22B346E29B}" type="presOf" srcId="{13050739-4330-4F6D-BF92-30B50E4F35E7}" destId="{1DDB7EC5-B175-41E0-9E34-7BD08AC200C8}" srcOrd="0" destOrd="0" presId="urn:microsoft.com/office/officeart/2018/2/layout/IconCircleList"/>
    <dgm:cxn modelId="{5350C099-835C-4ED2-A593-3BE8F5FFFA20}" srcId="{13050739-4330-4F6D-BF92-30B50E4F35E7}" destId="{12099C8B-F20B-48D2-BFF7-106B72E3E70B}" srcOrd="1" destOrd="0" parTransId="{6AF9D6BC-7E3A-4F61-8B2B-F2F9A8E44B23}" sibTransId="{C5581DEA-B6E8-4B44-BC27-8EBF90D04D55}"/>
    <dgm:cxn modelId="{4EAA9BB6-C912-4403-A15B-31E01BFD9BB8}" type="presOf" srcId="{12099C8B-F20B-48D2-BFF7-106B72E3E70B}" destId="{9FEFE48C-089E-4A91-A263-A6A8939B28A8}" srcOrd="0" destOrd="0" presId="urn:microsoft.com/office/officeart/2018/2/layout/IconCircleList"/>
    <dgm:cxn modelId="{19810EC6-BB22-4826-A2A2-CD86896BEBF0}" srcId="{13050739-4330-4F6D-BF92-30B50E4F35E7}" destId="{A5728A36-F363-4A12-9479-D048D33C7737}" srcOrd="0" destOrd="0" parTransId="{B01F4D1E-9D91-4B73-8F49-4EBAE6325FD1}" sibTransId="{6FE8AD58-B7E2-44ED-8044-EF2A8D103FD4}"/>
    <dgm:cxn modelId="{992E1A5E-FB37-49C1-8773-39F7B2290D68}" type="presParOf" srcId="{1DDB7EC5-B175-41E0-9E34-7BD08AC200C8}" destId="{E77304C8-03B7-49C3-8B63-C2ADD22DC0B2}" srcOrd="0" destOrd="0" presId="urn:microsoft.com/office/officeart/2018/2/layout/IconCircleList"/>
    <dgm:cxn modelId="{3EE9037F-023D-4457-A5CA-8235DE1AE072}" type="presParOf" srcId="{E77304C8-03B7-49C3-8B63-C2ADD22DC0B2}" destId="{CE6590C8-5959-4677-9626-4C5660D2994F}" srcOrd="0" destOrd="0" presId="urn:microsoft.com/office/officeart/2018/2/layout/IconCircleList"/>
    <dgm:cxn modelId="{CEEF764D-AD42-4B3C-B7E6-37DF3140C20A}" type="presParOf" srcId="{CE6590C8-5959-4677-9626-4C5660D2994F}" destId="{9ECACB88-D664-4F26-975D-29ABD55D56C4}" srcOrd="0" destOrd="0" presId="urn:microsoft.com/office/officeart/2018/2/layout/IconCircleList"/>
    <dgm:cxn modelId="{53D858EA-52CA-4686-A815-8153E0AEC294}" type="presParOf" srcId="{CE6590C8-5959-4677-9626-4C5660D2994F}" destId="{DF2804E9-76D1-4C86-B894-9166843B46F1}" srcOrd="1" destOrd="0" presId="urn:microsoft.com/office/officeart/2018/2/layout/IconCircleList"/>
    <dgm:cxn modelId="{0762C474-962A-4AAE-83A3-B3138AA23037}" type="presParOf" srcId="{CE6590C8-5959-4677-9626-4C5660D2994F}" destId="{29A5E87A-953E-4847-B8EE-E2BCE489F722}" srcOrd="2" destOrd="0" presId="urn:microsoft.com/office/officeart/2018/2/layout/IconCircleList"/>
    <dgm:cxn modelId="{5DB5FBFF-209F-4035-81BC-29271320D46F}" type="presParOf" srcId="{CE6590C8-5959-4677-9626-4C5660D2994F}" destId="{89E5CB9D-BC7E-4016-A6C1-A64830FA3452}" srcOrd="3" destOrd="0" presId="urn:microsoft.com/office/officeart/2018/2/layout/IconCircleList"/>
    <dgm:cxn modelId="{7296EFAF-C389-4644-9BEC-C6D2421B485A}" type="presParOf" srcId="{E77304C8-03B7-49C3-8B63-C2ADD22DC0B2}" destId="{A67BC1EE-E96C-47B7-8FCB-174A16D599ED}" srcOrd="1" destOrd="0" presId="urn:microsoft.com/office/officeart/2018/2/layout/IconCircleList"/>
    <dgm:cxn modelId="{6EF8D36F-07D0-469A-86B5-8BDDFF96117E}" type="presParOf" srcId="{E77304C8-03B7-49C3-8B63-C2ADD22DC0B2}" destId="{316ACD8C-B16D-4F47-BA21-CD7B2C21E717}" srcOrd="2" destOrd="0" presId="urn:microsoft.com/office/officeart/2018/2/layout/IconCircleList"/>
    <dgm:cxn modelId="{164AB2CE-BE21-41E2-9389-F521A91EDCD2}" type="presParOf" srcId="{316ACD8C-B16D-4F47-BA21-CD7B2C21E717}" destId="{6A06A863-B439-48C2-B7D2-58DA7839F603}" srcOrd="0" destOrd="0" presId="urn:microsoft.com/office/officeart/2018/2/layout/IconCircleList"/>
    <dgm:cxn modelId="{D0BA591F-9E21-4036-BA9B-71037951B159}" type="presParOf" srcId="{316ACD8C-B16D-4F47-BA21-CD7B2C21E717}" destId="{48032432-5D6E-4678-97A2-FE8C3C11E84E}" srcOrd="1" destOrd="0" presId="urn:microsoft.com/office/officeart/2018/2/layout/IconCircleList"/>
    <dgm:cxn modelId="{B01EFA51-F5CA-4E32-A53A-91E0ADFB8F41}" type="presParOf" srcId="{316ACD8C-B16D-4F47-BA21-CD7B2C21E717}" destId="{8BB3CED0-8272-4684-834B-6580FFF7C0AA}" srcOrd="2" destOrd="0" presId="urn:microsoft.com/office/officeart/2018/2/layout/IconCircleList"/>
    <dgm:cxn modelId="{5A0E9610-0C2A-4164-8209-7E99AECB80BE}" type="presParOf" srcId="{316ACD8C-B16D-4F47-BA21-CD7B2C21E717}" destId="{9FEFE48C-089E-4A91-A263-A6A8939B28A8}"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EE96B8F-D360-4FA6-BD31-77940C7B20AE}"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3FD25862-0AB9-4D81-8EE6-3BFC67B4EA42}">
      <dgm:prSet/>
      <dgm:spPr/>
      <dgm:t>
        <a:bodyPr/>
        <a:lstStyle/>
        <a:p>
          <a:pPr>
            <a:lnSpc>
              <a:spcPct val="100000"/>
            </a:lnSpc>
          </a:pPr>
          <a:r>
            <a:rPr lang="en-US"/>
            <a:t>Comprehensive Research Resource for Future Projects</a:t>
          </a:r>
        </a:p>
      </dgm:t>
    </dgm:pt>
    <dgm:pt modelId="{556546F9-FE88-4520-8F96-9DDDBE5D10A6}" type="parTrans" cxnId="{333423B4-968F-4FF5-AD0E-BB4A5A3476D1}">
      <dgm:prSet/>
      <dgm:spPr/>
      <dgm:t>
        <a:bodyPr/>
        <a:lstStyle/>
        <a:p>
          <a:endParaRPr lang="en-US"/>
        </a:p>
      </dgm:t>
    </dgm:pt>
    <dgm:pt modelId="{76DE6E0A-16D3-47EB-8279-0B2985874621}" type="sibTrans" cxnId="{333423B4-968F-4FF5-AD0E-BB4A5A3476D1}">
      <dgm:prSet/>
      <dgm:spPr/>
      <dgm:t>
        <a:bodyPr/>
        <a:lstStyle/>
        <a:p>
          <a:endParaRPr lang="en-US"/>
        </a:p>
      </dgm:t>
    </dgm:pt>
    <dgm:pt modelId="{D86F326A-96BB-4C23-8D98-945F889AAA96}">
      <dgm:prSet/>
      <dgm:spPr/>
      <dgm:t>
        <a:bodyPr/>
        <a:lstStyle/>
        <a:p>
          <a:pPr>
            <a:lnSpc>
              <a:spcPct val="100000"/>
            </a:lnSpc>
          </a:pPr>
          <a:r>
            <a:rPr lang="en-US"/>
            <a:t>Enhanced Predictability in Microbial Behavior</a:t>
          </a:r>
        </a:p>
      </dgm:t>
    </dgm:pt>
    <dgm:pt modelId="{A749FE65-013E-4E67-B1C5-2765813191F6}" type="parTrans" cxnId="{ADF20720-C923-4F37-A4BF-000A606B3CA8}">
      <dgm:prSet/>
      <dgm:spPr/>
      <dgm:t>
        <a:bodyPr/>
        <a:lstStyle/>
        <a:p>
          <a:endParaRPr lang="en-US"/>
        </a:p>
      </dgm:t>
    </dgm:pt>
    <dgm:pt modelId="{42742E1B-0A67-4486-8F64-E29EC0B66926}" type="sibTrans" cxnId="{ADF20720-C923-4F37-A4BF-000A606B3CA8}">
      <dgm:prSet/>
      <dgm:spPr/>
      <dgm:t>
        <a:bodyPr/>
        <a:lstStyle/>
        <a:p>
          <a:endParaRPr lang="en-US"/>
        </a:p>
      </dgm:t>
    </dgm:pt>
    <dgm:pt modelId="{DE0D1D72-779A-48AC-97F0-ACD8E15A4F00}">
      <dgm:prSet/>
      <dgm:spPr/>
      <dgm:t>
        <a:bodyPr/>
        <a:lstStyle/>
        <a:p>
          <a:pPr>
            <a:lnSpc>
              <a:spcPct val="100000"/>
            </a:lnSpc>
          </a:pPr>
          <a:r>
            <a:rPr lang="en-US"/>
            <a:t>Direct and Interpretable Community Design Methods</a:t>
          </a:r>
        </a:p>
      </dgm:t>
    </dgm:pt>
    <dgm:pt modelId="{446A9923-4BE6-48C8-96B9-506FFAE66A12}" type="parTrans" cxnId="{AB13F04B-3C47-4765-9B13-1199CF8039C3}">
      <dgm:prSet/>
      <dgm:spPr/>
      <dgm:t>
        <a:bodyPr/>
        <a:lstStyle/>
        <a:p>
          <a:endParaRPr lang="en-US"/>
        </a:p>
      </dgm:t>
    </dgm:pt>
    <dgm:pt modelId="{DB258E77-AA7A-4FBF-95B6-E54C2D650892}" type="sibTrans" cxnId="{AB13F04B-3C47-4765-9B13-1199CF8039C3}">
      <dgm:prSet/>
      <dgm:spPr/>
      <dgm:t>
        <a:bodyPr/>
        <a:lstStyle/>
        <a:p>
          <a:endParaRPr lang="en-US"/>
        </a:p>
      </dgm:t>
    </dgm:pt>
    <dgm:pt modelId="{F7F51394-282F-462C-93B3-52E8B5D9BA3D}">
      <dgm:prSet/>
      <dgm:spPr/>
      <dgm:t>
        <a:bodyPr/>
        <a:lstStyle/>
        <a:p>
          <a:pPr>
            <a:lnSpc>
              <a:spcPct val="100000"/>
            </a:lnSpc>
          </a:pPr>
          <a:r>
            <a:rPr lang="en-US"/>
            <a:t>Fostering Cross-Disciplinary Research Synergy</a:t>
          </a:r>
        </a:p>
      </dgm:t>
    </dgm:pt>
    <dgm:pt modelId="{94E9FCA8-A8FA-4C04-BAC5-AEC485928BFF}" type="parTrans" cxnId="{04CEDFD6-41CA-490C-B378-13A27C2AA86A}">
      <dgm:prSet/>
      <dgm:spPr/>
      <dgm:t>
        <a:bodyPr/>
        <a:lstStyle/>
        <a:p>
          <a:endParaRPr lang="en-US"/>
        </a:p>
      </dgm:t>
    </dgm:pt>
    <dgm:pt modelId="{F1169677-AAA1-4A44-92AD-5A017AD63A00}" type="sibTrans" cxnId="{04CEDFD6-41CA-490C-B378-13A27C2AA86A}">
      <dgm:prSet/>
      <dgm:spPr/>
      <dgm:t>
        <a:bodyPr/>
        <a:lstStyle/>
        <a:p>
          <a:endParaRPr lang="en-US"/>
        </a:p>
      </dgm:t>
    </dgm:pt>
    <dgm:pt modelId="{7B95D4B8-78DF-48C2-852E-5A79808DB970}">
      <dgm:prSet/>
      <dgm:spPr/>
      <dgm:t>
        <a:bodyPr/>
        <a:lstStyle/>
        <a:p>
          <a:pPr>
            <a:lnSpc>
              <a:spcPct val="100000"/>
            </a:lnSpc>
          </a:pPr>
          <a:r>
            <a:rPr lang="en-US"/>
            <a:t>Setting New Standards for Biotechnological Applications</a:t>
          </a:r>
        </a:p>
      </dgm:t>
    </dgm:pt>
    <dgm:pt modelId="{811CE083-21D1-471D-BE6B-13A126A7BC3D}" type="parTrans" cxnId="{63A3B222-4E02-44F5-87F8-89280FA2D67B}">
      <dgm:prSet/>
      <dgm:spPr/>
      <dgm:t>
        <a:bodyPr/>
        <a:lstStyle/>
        <a:p>
          <a:endParaRPr lang="en-US"/>
        </a:p>
      </dgm:t>
    </dgm:pt>
    <dgm:pt modelId="{2B5DC005-F047-41D5-928F-F2E04A481374}" type="sibTrans" cxnId="{63A3B222-4E02-44F5-87F8-89280FA2D67B}">
      <dgm:prSet/>
      <dgm:spPr/>
      <dgm:t>
        <a:bodyPr/>
        <a:lstStyle/>
        <a:p>
          <a:endParaRPr lang="en-US"/>
        </a:p>
      </dgm:t>
    </dgm:pt>
    <dgm:pt modelId="{2A4C472D-2DC1-4D1E-82D3-6BA304EB2273}" type="pres">
      <dgm:prSet presAssocID="{BEE96B8F-D360-4FA6-BD31-77940C7B20AE}" presName="root" presStyleCnt="0">
        <dgm:presLayoutVars>
          <dgm:dir/>
          <dgm:resizeHandles val="exact"/>
        </dgm:presLayoutVars>
      </dgm:prSet>
      <dgm:spPr/>
    </dgm:pt>
    <dgm:pt modelId="{DB98CD4F-FF82-4989-B3DF-335FCEEC14AF}" type="pres">
      <dgm:prSet presAssocID="{3FD25862-0AB9-4D81-8EE6-3BFC67B4EA42}" presName="compNode" presStyleCnt="0"/>
      <dgm:spPr/>
    </dgm:pt>
    <dgm:pt modelId="{28C53748-340E-4E74-A545-FBCB8FC912AA}" type="pres">
      <dgm:prSet presAssocID="{3FD25862-0AB9-4D81-8EE6-3BFC67B4EA42}"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ead with Gears"/>
        </a:ext>
      </dgm:extLst>
    </dgm:pt>
    <dgm:pt modelId="{64AEC18C-0518-44FE-A219-28871C88714E}" type="pres">
      <dgm:prSet presAssocID="{3FD25862-0AB9-4D81-8EE6-3BFC67B4EA42}" presName="spaceRect" presStyleCnt="0"/>
      <dgm:spPr/>
    </dgm:pt>
    <dgm:pt modelId="{921AB175-7BEA-4B8B-86C3-3DE2F6957325}" type="pres">
      <dgm:prSet presAssocID="{3FD25862-0AB9-4D81-8EE6-3BFC67B4EA42}" presName="textRect" presStyleLbl="revTx" presStyleIdx="0" presStyleCnt="5">
        <dgm:presLayoutVars>
          <dgm:chMax val="1"/>
          <dgm:chPref val="1"/>
        </dgm:presLayoutVars>
      </dgm:prSet>
      <dgm:spPr/>
    </dgm:pt>
    <dgm:pt modelId="{93630CAF-8B3E-47CB-84EE-4F88A9244F7C}" type="pres">
      <dgm:prSet presAssocID="{76DE6E0A-16D3-47EB-8279-0B2985874621}" presName="sibTrans" presStyleCnt="0"/>
      <dgm:spPr/>
    </dgm:pt>
    <dgm:pt modelId="{D7D479B7-F417-4C33-9E23-E3567F255EB7}" type="pres">
      <dgm:prSet presAssocID="{D86F326A-96BB-4C23-8D98-945F889AAA96}" presName="compNode" presStyleCnt="0"/>
      <dgm:spPr/>
    </dgm:pt>
    <dgm:pt modelId="{D92FF7FD-C489-4935-86AD-18D35E8C5218}" type="pres">
      <dgm:prSet presAssocID="{D86F326A-96BB-4C23-8D98-945F889AAA96}"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DNA"/>
        </a:ext>
      </dgm:extLst>
    </dgm:pt>
    <dgm:pt modelId="{C088A27D-8419-400B-B57E-F96943A0274C}" type="pres">
      <dgm:prSet presAssocID="{D86F326A-96BB-4C23-8D98-945F889AAA96}" presName="spaceRect" presStyleCnt="0"/>
      <dgm:spPr/>
    </dgm:pt>
    <dgm:pt modelId="{E8949CB2-177E-4524-84BE-360FB00461A5}" type="pres">
      <dgm:prSet presAssocID="{D86F326A-96BB-4C23-8D98-945F889AAA96}" presName="textRect" presStyleLbl="revTx" presStyleIdx="1" presStyleCnt="5">
        <dgm:presLayoutVars>
          <dgm:chMax val="1"/>
          <dgm:chPref val="1"/>
        </dgm:presLayoutVars>
      </dgm:prSet>
      <dgm:spPr/>
    </dgm:pt>
    <dgm:pt modelId="{B14F005F-6324-4131-9F6A-2C7634F84446}" type="pres">
      <dgm:prSet presAssocID="{42742E1B-0A67-4486-8F64-E29EC0B66926}" presName="sibTrans" presStyleCnt="0"/>
      <dgm:spPr/>
    </dgm:pt>
    <dgm:pt modelId="{7D614133-1661-4370-9676-0E281412B27A}" type="pres">
      <dgm:prSet presAssocID="{DE0D1D72-779A-48AC-97F0-ACD8E15A4F00}" presName="compNode" presStyleCnt="0"/>
      <dgm:spPr/>
    </dgm:pt>
    <dgm:pt modelId="{38CD8CE4-FEC4-4819-AD44-6C5DFEA5C2AD}" type="pres">
      <dgm:prSet presAssocID="{DE0D1D72-779A-48AC-97F0-ACD8E15A4F00}"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Group"/>
        </a:ext>
      </dgm:extLst>
    </dgm:pt>
    <dgm:pt modelId="{44F6D054-7629-449D-882A-8B7256C5DA2A}" type="pres">
      <dgm:prSet presAssocID="{DE0D1D72-779A-48AC-97F0-ACD8E15A4F00}" presName="spaceRect" presStyleCnt="0"/>
      <dgm:spPr/>
    </dgm:pt>
    <dgm:pt modelId="{E83E6F01-E10F-48D0-9FD1-3E5683A0696A}" type="pres">
      <dgm:prSet presAssocID="{DE0D1D72-779A-48AC-97F0-ACD8E15A4F00}" presName="textRect" presStyleLbl="revTx" presStyleIdx="2" presStyleCnt="5">
        <dgm:presLayoutVars>
          <dgm:chMax val="1"/>
          <dgm:chPref val="1"/>
        </dgm:presLayoutVars>
      </dgm:prSet>
      <dgm:spPr/>
    </dgm:pt>
    <dgm:pt modelId="{A5F5D93B-AC44-4B81-8E79-F41C63CF9E74}" type="pres">
      <dgm:prSet presAssocID="{DB258E77-AA7A-4FBF-95B6-E54C2D650892}" presName="sibTrans" presStyleCnt="0"/>
      <dgm:spPr/>
    </dgm:pt>
    <dgm:pt modelId="{7FA6536E-426A-4F4B-BC7C-43DF9E935C01}" type="pres">
      <dgm:prSet presAssocID="{F7F51394-282F-462C-93B3-52E8B5D9BA3D}" presName="compNode" presStyleCnt="0"/>
      <dgm:spPr/>
    </dgm:pt>
    <dgm:pt modelId="{CC48452A-C942-4DD2-8506-07DC02A48DCD}" type="pres">
      <dgm:prSet presAssocID="{F7F51394-282F-462C-93B3-52E8B5D9BA3D}"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Handshake"/>
        </a:ext>
      </dgm:extLst>
    </dgm:pt>
    <dgm:pt modelId="{BA49CAF9-FC04-4D6E-BDCC-7D6BAD89C78A}" type="pres">
      <dgm:prSet presAssocID="{F7F51394-282F-462C-93B3-52E8B5D9BA3D}" presName="spaceRect" presStyleCnt="0"/>
      <dgm:spPr/>
    </dgm:pt>
    <dgm:pt modelId="{BA558C25-8733-4CD6-A4F6-141579696EA0}" type="pres">
      <dgm:prSet presAssocID="{F7F51394-282F-462C-93B3-52E8B5D9BA3D}" presName="textRect" presStyleLbl="revTx" presStyleIdx="3" presStyleCnt="5">
        <dgm:presLayoutVars>
          <dgm:chMax val="1"/>
          <dgm:chPref val="1"/>
        </dgm:presLayoutVars>
      </dgm:prSet>
      <dgm:spPr/>
    </dgm:pt>
    <dgm:pt modelId="{5B7903A3-422B-423D-8E6E-7BF51DB33B25}" type="pres">
      <dgm:prSet presAssocID="{F1169677-AAA1-4A44-92AD-5A017AD63A00}" presName="sibTrans" presStyleCnt="0"/>
      <dgm:spPr/>
    </dgm:pt>
    <dgm:pt modelId="{6C254DD4-6E6E-4A87-9FB2-DEA8C1B448BF}" type="pres">
      <dgm:prSet presAssocID="{7B95D4B8-78DF-48C2-852E-5A79808DB970}" presName="compNode" presStyleCnt="0"/>
      <dgm:spPr/>
    </dgm:pt>
    <dgm:pt modelId="{1BD32AB7-4D89-4B20-94DA-CD3DEE60FF47}" type="pres">
      <dgm:prSet presAssocID="{7B95D4B8-78DF-48C2-852E-5A79808DB970}"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Checkmark"/>
        </a:ext>
      </dgm:extLst>
    </dgm:pt>
    <dgm:pt modelId="{07C4F213-BC2F-4077-8C5D-AE50E88FDE25}" type="pres">
      <dgm:prSet presAssocID="{7B95D4B8-78DF-48C2-852E-5A79808DB970}" presName="spaceRect" presStyleCnt="0"/>
      <dgm:spPr/>
    </dgm:pt>
    <dgm:pt modelId="{9457A436-DB32-4EED-8D26-A5B99D257AEA}" type="pres">
      <dgm:prSet presAssocID="{7B95D4B8-78DF-48C2-852E-5A79808DB970}" presName="textRect" presStyleLbl="revTx" presStyleIdx="4" presStyleCnt="5">
        <dgm:presLayoutVars>
          <dgm:chMax val="1"/>
          <dgm:chPref val="1"/>
        </dgm:presLayoutVars>
      </dgm:prSet>
      <dgm:spPr/>
    </dgm:pt>
  </dgm:ptLst>
  <dgm:cxnLst>
    <dgm:cxn modelId="{C089D705-9847-4AD9-AEFD-184C8EBBF687}" type="presOf" srcId="{7B95D4B8-78DF-48C2-852E-5A79808DB970}" destId="{9457A436-DB32-4EED-8D26-A5B99D257AEA}" srcOrd="0" destOrd="0" presId="urn:microsoft.com/office/officeart/2018/2/layout/IconLabelList"/>
    <dgm:cxn modelId="{ADF20720-C923-4F37-A4BF-000A606B3CA8}" srcId="{BEE96B8F-D360-4FA6-BD31-77940C7B20AE}" destId="{D86F326A-96BB-4C23-8D98-945F889AAA96}" srcOrd="1" destOrd="0" parTransId="{A749FE65-013E-4E67-B1C5-2765813191F6}" sibTransId="{42742E1B-0A67-4486-8F64-E29EC0B66926}"/>
    <dgm:cxn modelId="{63A3B222-4E02-44F5-87F8-89280FA2D67B}" srcId="{BEE96B8F-D360-4FA6-BD31-77940C7B20AE}" destId="{7B95D4B8-78DF-48C2-852E-5A79808DB970}" srcOrd="4" destOrd="0" parTransId="{811CE083-21D1-471D-BE6B-13A126A7BC3D}" sibTransId="{2B5DC005-F047-41D5-928F-F2E04A481374}"/>
    <dgm:cxn modelId="{3EA28963-2CBC-4683-8286-8AE5307CB9F5}" type="presOf" srcId="{D86F326A-96BB-4C23-8D98-945F889AAA96}" destId="{E8949CB2-177E-4524-84BE-360FB00461A5}" srcOrd="0" destOrd="0" presId="urn:microsoft.com/office/officeart/2018/2/layout/IconLabelList"/>
    <dgm:cxn modelId="{72FD7E46-3ADD-40F9-B781-B90AD786AAFA}" type="presOf" srcId="{BEE96B8F-D360-4FA6-BD31-77940C7B20AE}" destId="{2A4C472D-2DC1-4D1E-82D3-6BA304EB2273}" srcOrd="0" destOrd="0" presId="urn:microsoft.com/office/officeart/2018/2/layout/IconLabelList"/>
    <dgm:cxn modelId="{AB13F04B-3C47-4765-9B13-1199CF8039C3}" srcId="{BEE96B8F-D360-4FA6-BD31-77940C7B20AE}" destId="{DE0D1D72-779A-48AC-97F0-ACD8E15A4F00}" srcOrd="2" destOrd="0" parTransId="{446A9923-4BE6-48C8-96B9-506FFAE66A12}" sibTransId="{DB258E77-AA7A-4FBF-95B6-E54C2D650892}"/>
    <dgm:cxn modelId="{E35A6E56-0FAA-4186-84C5-5C0AACEA78EE}" type="presOf" srcId="{3FD25862-0AB9-4D81-8EE6-3BFC67B4EA42}" destId="{921AB175-7BEA-4B8B-86C3-3DE2F6957325}" srcOrd="0" destOrd="0" presId="urn:microsoft.com/office/officeart/2018/2/layout/IconLabelList"/>
    <dgm:cxn modelId="{2284078A-F9A1-4993-A94F-AB95F3F0E2B9}" type="presOf" srcId="{F7F51394-282F-462C-93B3-52E8B5D9BA3D}" destId="{BA558C25-8733-4CD6-A4F6-141579696EA0}" srcOrd="0" destOrd="0" presId="urn:microsoft.com/office/officeart/2018/2/layout/IconLabelList"/>
    <dgm:cxn modelId="{333423B4-968F-4FF5-AD0E-BB4A5A3476D1}" srcId="{BEE96B8F-D360-4FA6-BD31-77940C7B20AE}" destId="{3FD25862-0AB9-4D81-8EE6-3BFC67B4EA42}" srcOrd="0" destOrd="0" parTransId="{556546F9-FE88-4520-8F96-9DDDBE5D10A6}" sibTransId="{76DE6E0A-16D3-47EB-8279-0B2985874621}"/>
    <dgm:cxn modelId="{04CEDFD6-41CA-490C-B378-13A27C2AA86A}" srcId="{BEE96B8F-D360-4FA6-BD31-77940C7B20AE}" destId="{F7F51394-282F-462C-93B3-52E8B5D9BA3D}" srcOrd="3" destOrd="0" parTransId="{94E9FCA8-A8FA-4C04-BAC5-AEC485928BFF}" sibTransId="{F1169677-AAA1-4A44-92AD-5A017AD63A00}"/>
    <dgm:cxn modelId="{9DB225ED-A46C-468A-B15C-8A17B1B1E265}" type="presOf" srcId="{DE0D1D72-779A-48AC-97F0-ACD8E15A4F00}" destId="{E83E6F01-E10F-48D0-9FD1-3E5683A0696A}" srcOrd="0" destOrd="0" presId="urn:microsoft.com/office/officeart/2018/2/layout/IconLabelList"/>
    <dgm:cxn modelId="{F1A9ABEB-2EEF-4557-A574-9361BAEE3420}" type="presParOf" srcId="{2A4C472D-2DC1-4D1E-82D3-6BA304EB2273}" destId="{DB98CD4F-FF82-4989-B3DF-335FCEEC14AF}" srcOrd="0" destOrd="0" presId="urn:microsoft.com/office/officeart/2018/2/layout/IconLabelList"/>
    <dgm:cxn modelId="{D1837188-599D-4468-A4D9-44B07A303065}" type="presParOf" srcId="{DB98CD4F-FF82-4989-B3DF-335FCEEC14AF}" destId="{28C53748-340E-4E74-A545-FBCB8FC912AA}" srcOrd="0" destOrd="0" presId="urn:microsoft.com/office/officeart/2018/2/layout/IconLabelList"/>
    <dgm:cxn modelId="{BB1F7186-BFBE-4C53-A56D-173E9B911BBA}" type="presParOf" srcId="{DB98CD4F-FF82-4989-B3DF-335FCEEC14AF}" destId="{64AEC18C-0518-44FE-A219-28871C88714E}" srcOrd="1" destOrd="0" presId="urn:microsoft.com/office/officeart/2018/2/layout/IconLabelList"/>
    <dgm:cxn modelId="{3DC0BE12-FF02-4CEB-89CC-9B0568D950AE}" type="presParOf" srcId="{DB98CD4F-FF82-4989-B3DF-335FCEEC14AF}" destId="{921AB175-7BEA-4B8B-86C3-3DE2F6957325}" srcOrd="2" destOrd="0" presId="urn:microsoft.com/office/officeart/2018/2/layout/IconLabelList"/>
    <dgm:cxn modelId="{76A40727-0CB2-41B0-960B-0340B3759A69}" type="presParOf" srcId="{2A4C472D-2DC1-4D1E-82D3-6BA304EB2273}" destId="{93630CAF-8B3E-47CB-84EE-4F88A9244F7C}" srcOrd="1" destOrd="0" presId="urn:microsoft.com/office/officeart/2018/2/layout/IconLabelList"/>
    <dgm:cxn modelId="{74E32559-7A2F-4613-ADE8-CD982813A843}" type="presParOf" srcId="{2A4C472D-2DC1-4D1E-82D3-6BA304EB2273}" destId="{D7D479B7-F417-4C33-9E23-E3567F255EB7}" srcOrd="2" destOrd="0" presId="urn:microsoft.com/office/officeart/2018/2/layout/IconLabelList"/>
    <dgm:cxn modelId="{72B7DF24-99A9-4210-BDBC-8675386EC03D}" type="presParOf" srcId="{D7D479B7-F417-4C33-9E23-E3567F255EB7}" destId="{D92FF7FD-C489-4935-86AD-18D35E8C5218}" srcOrd="0" destOrd="0" presId="urn:microsoft.com/office/officeart/2018/2/layout/IconLabelList"/>
    <dgm:cxn modelId="{CBC4741F-560A-4297-9E1C-2FF1D0FE3E0A}" type="presParOf" srcId="{D7D479B7-F417-4C33-9E23-E3567F255EB7}" destId="{C088A27D-8419-400B-B57E-F96943A0274C}" srcOrd="1" destOrd="0" presId="urn:microsoft.com/office/officeart/2018/2/layout/IconLabelList"/>
    <dgm:cxn modelId="{D517023A-2611-43AB-9192-F4B6AE05F89C}" type="presParOf" srcId="{D7D479B7-F417-4C33-9E23-E3567F255EB7}" destId="{E8949CB2-177E-4524-84BE-360FB00461A5}" srcOrd="2" destOrd="0" presId="urn:microsoft.com/office/officeart/2018/2/layout/IconLabelList"/>
    <dgm:cxn modelId="{45CD504C-E238-47BA-A7DB-18B692A2DDFF}" type="presParOf" srcId="{2A4C472D-2DC1-4D1E-82D3-6BA304EB2273}" destId="{B14F005F-6324-4131-9F6A-2C7634F84446}" srcOrd="3" destOrd="0" presId="urn:microsoft.com/office/officeart/2018/2/layout/IconLabelList"/>
    <dgm:cxn modelId="{159DAD87-45EE-4368-A73B-7B156CC2F220}" type="presParOf" srcId="{2A4C472D-2DC1-4D1E-82D3-6BA304EB2273}" destId="{7D614133-1661-4370-9676-0E281412B27A}" srcOrd="4" destOrd="0" presId="urn:microsoft.com/office/officeart/2018/2/layout/IconLabelList"/>
    <dgm:cxn modelId="{9C030BEF-C689-432E-87AA-1D459FEE5448}" type="presParOf" srcId="{7D614133-1661-4370-9676-0E281412B27A}" destId="{38CD8CE4-FEC4-4819-AD44-6C5DFEA5C2AD}" srcOrd="0" destOrd="0" presId="urn:microsoft.com/office/officeart/2018/2/layout/IconLabelList"/>
    <dgm:cxn modelId="{3BB58B77-8AA7-46DA-9989-90ECEAA9732E}" type="presParOf" srcId="{7D614133-1661-4370-9676-0E281412B27A}" destId="{44F6D054-7629-449D-882A-8B7256C5DA2A}" srcOrd="1" destOrd="0" presId="urn:microsoft.com/office/officeart/2018/2/layout/IconLabelList"/>
    <dgm:cxn modelId="{42344D21-17B0-4F78-9D29-AE307BA0EE83}" type="presParOf" srcId="{7D614133-1661-4370-9676-0E281412B27A}" destId="{E83E6F01-E10F-48D0-9FD1-3E5683A0696A}" srcOrd="2" destOrd="0" presId="urn:microsoft.com/office/officeart/2018/2/layout/IconLabelList"/>
    <dgm:cxn modelId="{8D23D016-F4BE-4C6D-9C6B-0C75234EFF81}" type="presParOf" srcId="{2A4C472D-2DC1-4D1E-82D3-6BA304EB2273}" destId="{A5F5D93B-AC44-4B81-8E79-F41C63CF9E74}" srcOrd="5" destOrd="0" presId="urn:microsoft.com/office/officeart/2018/2/layout/IconLabelList"/>
    <dgm:cxn modelId="{310DAE1B-CF14-4C42-B09F-2C541A1CBBA6}" type="presParOf" srcId="{2A4C472D-2DC1-4D1E-82D3-6BA304EB2273}" destId="{7FA6536E-426A-4F4B-BC7C-43DF9E935C01}" srcOrd="6" destOrd="0" presId="urn:microsoft.com/office/officeart/2018/2/layout/IconLabelList"/>
    <dgm:cxn modelId="{1F187B90-C118-4038-A90C-0C79CCB1A347}" type="presParOf" srcId="{7FA6536E-426A-4F4B-BC7C-43DF9E935C01}" destId="{CC48452A-C942-4DD2-8506-07DC02A48DCD}" srcOrd="0" destOrd="0" presId="urn:microsoft.com/office/officeart/2018/2/layout/IconLabelList"/>
    <dgm:cxn modelId="{3C80DF31-3507-46BA-8701-2ECE3EE7F791}" type="presParOf" srcId="{7FA6536E-426A-4F4B-BC7C-43DF9E935C01}" destId="{BA49CAF9-FC04-4D6E-BDCC-7D6BAD89C78A}" srcOrd="1" destOrd="0" presId="urn:microsoft.com/office/officeart/2018/2/layout/IconLabelList"/>
    <dgm:cxn modelId="{2223D55A-9B4B-4696-8310-1B0F1353A45B}" type="presParOf" srcId="{7FA6536E-426A-4F4B-BC7C-43DF9E935C01}" destId="{BA558C25-8733-4CD6-A4F6-141579696EA0}" srcOrd="2" destOrd="0" presId="urn:microsoft.com/office/officeart/2018/2/layout/IconLabelList"/>
    <dgm:cxn modelId="{E97C6BD9-FF31-4BFC-8E36-143C14376990}" type="presParOf" srcId="{2A4C472D-2DC1-4D1E-82D3-6BA304EB2273}" destId="{5B7903A3-422B-423D-8E6E-7BF51DB33B25}" srcOrd="7" destOrd="0" presId="urn:microsoft.com/office/officeart/2018/2/layout/IconLabelList"/>
    <dgm:cxn modelId="{A7F1EC4F-BD48-427C-A598-4D8338C74F11}" type="presParOf" srcId="{2A4C472D-2DC1-4D1E-82D3-6BA304EB2273}" destId="{6C254DD4-6E6E-4A87-9FB2-DEA8C1B448BF}" srcOrd="8" destOrd="0" presId="urn:microsoft.com/office/officeart/2018/2/layout/IconLabelList"/>
    <dgm:cxn modelId="{DC4FC664-E3B3-4413-AD74-D2ADEAE37808}" type="presParOf" srcId="{6C254DD4-6E6E-4A87-9FB2-DEA8C1B448BF}" destId="{1BD32AB7-4D89-4B20-94DA-CD3DEE60FF47}" srcOrd="0" destOrd="0" presId="urn:microsoft.com/office/officeart/2018/2/layout/IconLabelList"/>
    <dgm:cxn modelId="{4B7DADD9-E658-4BF5-9EF8-46B531BA3D1E}" type="presParOf" srcId="{6C254DD4-6E6E-4A87-9FB2-DEA8C1B448BF}" destId="{07C4F213-BC2F-4077-8C5D-AE50E88FDE25}" srcOrd="1" destOrd="0" presId="urn:microsoft.com/office/officeart/2018/2/layout/IconLabelList"/>
    <dgm:cxn modelId="{7D569FCD-AA50-4690-9956-36D89F1AB13F}" type="presParOf" srcId="{6C254DD4-6E6E-4A87-9FB2-DEA8C1B448BF}" destId="{9457A436-DB32-4EED-8D26-A5B99D257AEA}"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CACB88-D664-4F26-975D-29ABD55D56C4}">
      <dsp:nvSpPr>
        <dsp:cNvPr id="0" name=""/>
        <dsp:cNvSpPr/>
      </dsp:nvSpPr>
      <dsp:spPr>
        <a:xfrm>
          <a:off x="212335" y="1507711"/>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F2804E9-76D1-4C86-B894-9166843B46F1}">
      <dsp:nvSpPr>
        <dsp:cNvPr id="0" name=""/>
        <dsp:cNvSpPr/>
      </dsp:nvSpPr>
      <dsp:spPr>
        <a:xfrm>
          <a:off x="492877" y="1788253"/>
          <a:ext cx="774830" cy="774830"/>
        </a:xfrm>
        <a:prstGeom prst="rect">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9E5CB9D-BC7E-4016-A6C1-A64830FA3452}">
      <dsp:nvSpPr>
        <dsp:cNvPr id="0" name=""/>
        <dsp:cNvSpPr/>
      </dsp:nvSpPr>
      <dsp:spPr>
        <a:xfrm>
          <a:off x="1834517" y="1507711"/>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100000"/>
            </a:lnSpc>
            <a:spcBef>
              <a:spcPct val="0"/>
            </a:spcBef>
            <a:spcAft>
              <a:spcPct val="35000"/>
            </a:spcAft>
            <a:buNone/>
          </a:pPr>
          <a:r>
            <a:rPr lang="en-US" sz="2100" kern="1200" dirty="0"/>
            <a:t>Objective 1: Generate a library of stable microbial communities</a:t>
          </a:r>
        </a:p>
      </dsp:txBody>
      <dsp:txXfrm>
        <a:off x="1834517" y="1507711"/>
        <a:ext cx="3148942" cy="1335915"/>
      </dsp:txXfrm>
    </dsp:sp>
    <dsp:sp modelId="{6A06A863-B439-48C2-B7D2-58DA7839F603}">
      <dsp:nvSpPr>
        <dsp:cNvPr id="0" name=""/>
        <dsp:cNvSpPr/>
      </dsp:nvSpPr>
      <dsp:spPr>
        <a:xfrm>
          <a:off x="5532139" y="1507711"/>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8032432-5D6E-4678-97A2-FE8C3C11E84E}">
      <dsp:nvSpPr>
        <dsp:cNvPr id="0" name=""/>
        <dsp:cNvSpPr/>
      </dsp:nvSpPr>
      <dsp:spPr>
        <a:xfrm>
          <a:off x="5812681" y="1788253"/>
          <a:ext cx="774830" cy="774830"/>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FEFE48C-089E-4A91-A263-A6A8939B28A8}">
      <dsp:nvSpPr>
        <dsp:cNvPr id="0" name=""/>
        <dsp:cNvSpPr/>
      </dsp:nvSpPr>
      <dsp:spPr>
        <a:xfrm>
          <a:off x="7154322" y="1507711"/>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100000"/>
            </a:lnSpc>
            <a:spcBef>
              <a:spcPct val="0"/>
            </a:spcBef>
            <a:spcAft>
              <a:spcPct val="35000"/>
            </a:spcAft>
            <a:buNone/>
          </a:pPr>
          <a:r>
            <a:rPr lang="en-US" sz="2100" kern="1200" dirty="0"/>
            <a:t>Objective 2: Developing the Gaussian processes framework for interpretable dynamical system design</a:t>
          </a:r>
        </a:p>
      </dsp:txBody>
      <dsp:txXfrm>
        <a:off x="7154322" y="1507711"/>
        <a:ext cx="3148942" cy="133591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C53748-340E-4E74-A545-FBCB8FC912AA}">
      <dsp:nvSpPr>
        <dsp:cNvPr id="0" name=""/>
        <dsp:cNvSpPr/>
      </dsp:nvSpPr>
      <dsp:spPr>
        <a:xfrm>
          <a:off x="622800" y="1275667"/>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1AB175-7BEA-4B8B-86C3-3DE2F6957325}">
      <dsp:nvSpPr>
        <dsp:cNvPr id="0" name=""/>
        <dsp:cNvSpPr/>
      </dsp:nvSpPr>
      <dsp:spPr>
        <a:xfrm>
          <a:off x="127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Comprehensive Research Resource for Future Projects</a:t>
          </a:r>
        </a:p>
      </dsp:txBody>
      <dsp:txXfrm>
        <a:off x="127800" y="2355670"/>
        <a:ext cx="1800000" cy="720000"/>
      </dsp:txXfrm>
    </dsp:sp>
    <dsp:sp modelId="{D92FF7FD-C489-4935-86AD-18D35E8C5218}">
      <dsp:nvSpPr>
        <dsp:cNvPr id="0" name=""/>
        <dsp:cNvSpPr/>
      </dsp:nvSpPr>
      <dsp:spPr>
        <a:xfrm>
          <a:off x="2737800" y="1275667"/>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8949CB2-177E-4524-84BE-360FB00461A5}">
      <dsp:nvSpPr>
        <dsp:cNvPr id="0" name=""/>
        <dsp:cNvSpPr/>
      </dsp:nvSpPr>
      <dsp:spPr>
        <a:xfrm>
          <a:off x="2242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Enhanced Predictability in Microbial Behavior</a:t>
          </a:r>
        </a:p>
      </dsp:txBody>
      <dsp:txXfrm>
        <a:off x="2242800" y="2355670"/>
        <a:ext cx="1800000" cy="720000"/>
      </dsp:txXfrm>
    </dsp:sp>
    <dsp:sp modelId="{38CD8CE4-FEC4-4819-AD44-6C5DFEA5C2AD}">
      <dsp:nvSpPr>
        <dsp:cNvPr id="0" name=""/>
        <dsp:cNvSpPr/>
      </dsp:nvSpPr>
      <dsp:spPr>
        <a:xfrm>
          <a:off x="4852800" y="1275667"/>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83E6F01-E10F-48D0-9FD1-3E5683A0696A}">
      <dsp:nvSpPr>
        <dsp:cNvPr id="0" name=""/>
        <dsp:cNvSpPr/>
      </dsp:nvSpPr>
      <dsp:spPr>
        <a:xfrm>
          <a:off x="4357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Direct and Interpretable Community Design Methods</a:t>
          </a:r>
        </a:p>
      </dsp:txBody>
      <dsp:txXfrm>
        <a:off x="4357800" y="2355670"/>
        <a:ext cx="1800000" cy="720000"/>
      </dsp:txXfrm>
    </dsp:sp>
    <dsp:sp modelId="{CC48452A-C942-4DD2-8506-07DC02A48DCD}">
      <dsp:nvSpPr>
        <dsp:cNvPr id="0" name=""/>
        <dsp:cNvSpPr/>
      </dsp:nvSpPr>
      <dsp:spPr>
        <a:xfrm>
          <a:off x="6967800" y="1275667"/>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A558C25-8733-4CD6-A4F6-141579696EA0}">
      <dsp:nvSpPr>
        <dsp:cNvPr id="0" name=""/>
        <dsp:cNvSpPr/>
      </dsp:nvSpPr>
      <dsp:spPr>
        <a:xfrm>
          <a:off x="6472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Fostering Cross-Disciplinary Research Synergy</a:t>
          </a:r>
        </a:p>
      </dsp:txBody>
      <dsp:txXfrm>
        <a:off x="6472800" y="2355670"/>
        <a:ext cx="1800000" cy="720000"/>
      </dsp:txXfrm>
    </dsp:sp>
    <dsp:sp modelId="{1BD32AB7-4D89-4B20-94DA-CD3DEE60FF47}">
      <dsp:nvSpPr>
        <dsp:cNvPr id="0" name=""/>
        <dsp:cNvSpPr/>
      </dsp:nvSpPr>
      <dsp:spPr>
        <a:xfrm>
          <a:off x="9082800" y="1275667"/>
          <a:ext cx="810000" cy="81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457A436-DB32-4EED-8D26-A5B99D257AEA}">
      <dsp:nvSpPr>
        <dsp:cNvPr id="0" name=""/>
        <dsp:cNvSpPr/>
      </dsp:nvSpPr>
      <dsp:spPr>
        <a:xfrm>
          <a:off x="8587800" y="23556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Setting New Standards for Biotechnological Applications</a:t>
          </a:r>
        </a:p>
      </dsp:txBody>
      <dsp:txXfrm>
        <a:off x="8587800" y="2355670"/>
        <a:ext cx="1800000"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png>
</file>

<file path=ppt/media/image150.png>
</file>

<file path=ppt/media/image16.png>
</file>

<file path=ppt/media/image160.png>
</file>

<file path=ppt/media/image17.png>
</file>

<file path=ppt/media/image170.png>
</file>

<file path=ppt/media/image18.png>
</file>

<file path=ppt/media/image180.pn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jpe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svg>
</file>

<file path=ppt/media/image44.png>
</file>

<file path=ppt/media/image45.svg>
</file>

<file path=ppt/media/image46.png>
</file>

<file path=ppt/media/image47.png>
</file>

<file path=ppt/media/image48.png>
</file>

<file path=ppt/media/image49.png>
</file>

<file path=ppt/media/image5.svg>
</file>

<file path=ppt/media/image50.png>
</file>

<file path=ppt/media/image51.png>
</file>

<file path=ppt/media/image52.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sv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C72B9D-EF0C-4E16-A6A8-6793C8460034}" type="datetimeFigureOut">
              <a:rPr lang="en-US" smtClean="0"/>
              <a:t>11/2/2023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5D74A9-7CE9-4F99-8BD2-0D8B6DC14804}" type="slidenum">
              <a:rPr lang="en-US" smtClean="0"/>
              <a:t>‹#›</a:t>
            </a:fld>
            <a:endParaRPr lang="en-US"/>
          </a:p>
        </p:txBody>
      </p:sp>
    </p:spTree>
    <p:extLst>
      <p:ext uri="{BB962C8B-B14F-4D97-AF65-F5344CB8AC3E}">
        <p14:creationId xmlns:p14="http://schemas.microsoft.com/office/powerpoint/2010/main" val="3549930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In this presentation, we will discuss the importance of understanding and designing systems that generate data. We will also touch upon the limitations of traditional machine learning models and how we aim to overcome them.</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a:t>
            </a:fld>
            <a:endParaRPr lang="en-US"/>
          </a:p>
        </p:txBody>
      </p:sp>
    </p:spTree>
    <p:extLst>
      <p:ext uri="{BB962C8B-B14F-4D97-AF65-F5344CB8AC3E}">
        <p14:creationId xmlns:p14="http://schemas.microsoft.com/office/powerpoint/2010/main" val="11281874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75E480-2F77-42FC-B487-91A8266EB8A6}" type="slidenum">
              <a:rPr lang="en-US" smtClean="0"/>
              <a:t>11</a:t>
            </a:fld>
            <a:endParaRPr lang="en-US" dirty="0"/>
          </a:p>
        </p:txBody>
      </p:sp>
    </p:spTree>
    <p:extLst>
      <p:ext uri="{BB962C8B-B14F-4D97-AF65-F5344CB8AC3E}">
        <p14:creationId xmlns:p14="http://schemas.microsoft.com/office/powerpoint/2010/main" val="22207270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time-series data of the steady state display little about its underlying dynamics, which is a bad scenario for system identification. To excite the system and get “richer” or more informative timeseries data, we apply external perturbations to drive the system and measure its response.</a:t>
            </a:r>
          </a:p>
        </p:txBody>
      </p:sp>
      <p:sp>
        <p:nvSpPr>
          <p:cNvPr id="4" name="Slide Number Placeholder 3"/>
          <p:cNvSpPr>
            <a:spLocks noGrp="1"/>
          </p:cNvSpPr>
          <p:nvPr>
            <p:ph type="sldNum" sz="quarter" idx="5"/>
          </p:nvPr>
        </p:nvSpPr>
        <p:spPr/>
        <p:txBody>
          <a:bodyPr/>
          <a:lstStyle/>
          <a:p>
            <a:fld id="{7975E480-2F77-42FC-B487-91A8266EB8A6}" type="slidenum">
              <a:rPr lang="en-US" smtClean="0"/>
              <a:t>14</a:t>
            </a:fld>
            <a:endParaRPr lang="en-US" dirty="0"/>
          </a:p>
        </p:txBody>
      </p:sp>
    </p:spTree>
    <p:extLst>
      <p:ext uri="{BB962C8B-B14F-4D97-AF65-F5344CB8AC3E}">
        <p14:creationId xmlns:p14="http://schemas.microsoft.com/office/powerpoint/2010/main" val="9480547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75E480-2F77-42FC-B487-91A8266EB8A6}" type="slidenum">
              <a:rPr lang="en-US" smtClean="0"/>
              <a:t>15</a:t>
            </a:fld>
            <a:endParaRPr lang="en-US" dirty="0"/>
          </a:p>
        </p:txBody>
      </p:sp>
    </p:spTree>
    <p:extLst>
      <p:ext uri="{BB962C8B-B14F-4D97-AF65-F5344CB8AC3E}">
        <p14:creationId xmlns:p14="http://schemas.microsoft.com/office/powerpoint/2010/main" val="23670952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b="1" dirty="0"/>
              <a:t>1. Comprehensive Research Resource for Future Projects</a:t>
            </a:r>
          </a:p>
          <a:p>
            <a:pPr marL="0" indent="0">
              <a:buFont typeface="+mj-lt"/>
              <a:buNone/>
            </a:pPr>
            <a:r>
              <a:rPr lang="en-US" b="0" i="0" dirty="0">
                <a:solidFill>
                  <a:srgbClr val="D1D5DB"/>
                </a:solidFill>
                <a:effectLst/>
                <a:latin typeface="Söhne"/>
              </a:rPr>
              <a:t>	A comprehensive library of stable microbial communities serves as a valuable resource for researchers, reducing the time and effort required to initiate new projects.</a:t>
            </a:r>
          </a:p>
          <a:p>
            <a:pPr algn="l">
              <a:buFont typeface="+mj-lt"/>
              <a:buNone/>
            </a:pPr>
            <a:r>
              <a:rPr lang="en-US" b="1" i="0" dirty="0">
                <a:solidFill>
                  <a:srgbClr val="D1D5DB"/>
                </a:solidFill>
                <a:effectLst/>
                <a:latin typeface="Söhne"/>
              </a:rPr>
              <a:t>2. Predictable Behaviors</a:t>
            </a:r>
            <a:endParaRPr lang="en-US" b="0" i="0" dirty="0">
              <a:solidFill>
                <a:srgbClr val="D1D5DB"/>
              </a:solidFill>
              <a:effectLst/>
              <a:latin typeface="Söhne"/>
            </a:endParaRPr>
          </a:p>
          <a:p>
            <a:pPr algn="l">
              <a:buFont typeface="+mj-lt"/>
              <a:buNone/>
            </a:pPr>
            <a:r>
              <a:rPr lang="en-US" b="0" i="0" dirty="0">
                <a:solidFill>
                  <a:srgbClr val="D1D5DB"/>
                </a:solidFill>
                <a:effectLst/>
                <a:latin typeface="Söhne"/>
              </a:rPr>
              <a:t>	Engineered stability ensures that microbial communities behave in a predictable manner, increasing the reliability and effectiveness of their applications in various fields.</a:t>
            </a:r>
          </a:p>
          <a:p>
            <a:pPr algn="l">
              <a:buFont typeface="+mj-lt"/>
              <a:buNone/>
            </a:pPr>
            <a:r>
              <a:rPr lang="en-US" b="1" i="0" dirty="0">
                <a:solidFill>
                  <a:srgbClr val="D1D5DB"/>
                </a:solidFill>
                <a:effectLst/>
                <a:latin typeface="Söhne"/>
              </a:rPr>
              <a:t>3. Direct and Interpretable Community Design Methods</a:t>
            </a:r>
          </a:p>
          <a:p>
            <a:pPr marL="457200" lvl="1" indent="0" algn="l">
              <a:buFont typeface="+mj-lt"/>
              <a:buNone/>
            </a:pPr>
            <a:r>
              <a:rPr lang="en-US" b="0" i="0" dirty="0">
                <a:solidFill>
                  <a:srgbClr val="D1D5DB"/>
                </a:solidFill>
                <a:effectLst/>
                <a:latin typeface="Söhne"/>
              </a:rPr>
              <a:t>The library addresses the limitations of existing methods, such as Recurrent Neural Networks (RNNs), by offering a more direct and interpretable approach to community design</a:t>
            </a:r>
          </a:p>
          <a:p>
            <a:pPr marL="0" indent="0">
              <a:buFont typeface="+mj-lt"/>
              <a:buNone/>
            </a:pPr>
            <a:r>
              <a:rPr lang="en-US" b="1" dirty="0"/>
              <a:t>4. Fostering Cross-Disciplinary Research Synergy</a:t>
            </a:r>
          </a:p>
          <a:p>
            <a:pPr marL="0" indent="0">
              <a:buFont typeface="+mj-lt"/>
              <a:buNone/>
            </a:pPr>
            <a:r>
              <a:rPr lang="en-US" b="1" i="0" dirty="0">
                <a:solidFill>
                  <a:srgbClr val="D1D5DB"/>
                </a:solidFill>
                <a:effectLst/>
                <a:latin typeface="Söhne"/>
              </a:rPr>
              <a:t>	</a:t>
            </a:r>
            <a:r>
              <a:rPr lang="en-US" b="0" i="0" dirty="0">
                <a:solidFill>
                  <a:srgbClr val="D1D5DB"/>
                </a:solidFill>
                <a:effectLst/>
                <a:latin typeface="Söhne"/>
              </a:rPr>
              <a:t>The project brings together experts from physics, control theory, and statistics, fostering interdisciplinary collaboration that enriches the research and leads to more robust solutions.</a:t>
            </a:r>
          </a:p>
          <a:p>
            <a:pPr marL="0" indent="0">
              <a:buFont typeface="+mj-lt"/>
              <a:buNone/>
            </a:pPr>
            <a:r>
              <a:rPr lang="en-US" b="1" i="0" dirty="0">
                <a:solidFill>
                  <a:srgbClr val="D1D5DB"/>
                </a:solidFill>
                <a:effectLst/>
                <a:latin typeface="Söhne"/>
              </a:rPr>
              <a:t>5. </a:t>
            </a:r>
            <a:r>
              <a:rPr lang="en-US" b="1" dirty="0"/>
              <a:t>Setting New Standards for Biotechnological Applications</a:t>
            </a:r>
          </a:p>
          <a:p>
            <a:pPr marL="0" indent="0">
              <a:buFont typeface="+mj-lt"/>
              <a:buNone/>
            </a:pPr>
            <a:r>
              <a:rPr lang="en-US" b="1" i="0" dirty="0">
                <a:solidFill>
                  <a:srgbClr val="D1D5DB"/>
                </a:solidFill>
                <a:effectLst/>
                <a:latin typeface="Söhne"/>
              </a:rPr>
              <a:t>	</a:t>
            </a:r>
            <a:r>
              <a:rPr lang="en-US" b="0" i="0" dirty="0">
                <a:solidFill>
                  <a:srgbClr val="D1D5DB"/>
                </a:solidFill>
                <a:effectLst/>
                <a:latin typeface="Söhne"/>
              </a:rPr>
              <a:t>The creation of a stable microbial community library has the potential to revolutionize microbial engineering, setting new standards for stability and functionality in biotechnological applications.</a:t>
            </a:r>
          </a:p>
          <a:p>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19</a:t>
            </a:fld>
            <a:endParaRPr lang="en-US"/>
          </a:p>
        </p:txBody>
      </p:sp>
    </p:spTree>
    <p:extLst>
      <p:ext uri="{BB962C8B-B14F-4D97-AF65-F5344CB8AC3E}">
        <p14:creationId xmlns:p14="http://schemas.microsoft.com/office/powerpoint/2010/main" val="40652437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Machine learning is a powerful tool for predicting data. However, its models, while complex and accurate, do not provide us with an understanding of the underlying interactions or structures that generate the data. Furthermore, they are not suitable for designing systems with specific outcomes.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21</a:t>
            </a:fld>
            <a:endParaRPr lang="en-US"/>
          </a:p>
        </p:txBody>
      </p:sp>
    </p:spTree>
    <p:extLst>
      <p:ext uri="{BB962C8B-B14F-4D97-AF65-F5344CB8AC3E}">
        <p14:creationId xmlns:p14="http://schemas.microsoft.com/office/powerpoint/2010/main" val="40876724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Gaussian processes provide a robust method for modelling non-linear functions in a Bayesian nonparametric framework. Unlike traditional machine learning models, they strike a balance between capturing complex </a:t>
            </a:r>
            <a:r>
              <a:rPr lang="en-US" b="0" i="0" dirty="0" err="1">
                <a:solidFill>
                  <a:srgbClr val="D1D5DB"/>
                </a:solidFill>
                <a:effectLst/>
                <a:latin typeface="Söhne"/>
              </a:rPr>
              <a:t>behaviours</a:t>
            </a:r>
            <a:r>
              <a:rPr lang="en-US" b="0" i="0" dirty="0">
                <a:solidFill>
                  <a:srgbClr val="D1D5DB"/>
                </a:solidFill>
                <a:effectLst/>
                <a:latin typeface="Söhne"/>
              </a:rPr>
              <a:t> and being directly interpretable</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22</a:t>
            </a:fld>
            <a:endParaRPr lang="en-US"/>
          </a:p>
        </p:txBody>
      </p:sp>
    </p:spTree>
    <p:extLst>
      <p:ext uri="{BB962C8B-B14F-4D97-AF65-F5344CB8AC3E}">
        <p14:creationId xmlns:p14="http://schemas.microsoft.com/office/powerpoint/2010/main" val="35568256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We can use Gaussian processes to understand a system that generates data. By learning ordinary differential equation models, we can gain insights into the system's </a:t>
            </a:r>
            <a:r>
              <a:rPr lang="en-US" b="0" i="0" dirty="0" err="1">
                <a:solidFill>
                  <a:srgbClr val="D1D5DB"/>
                </a:solidFill>
                <a:effectLst/>
                <a:latin typeface="Söhne"/>
              </a:rPr>
              <a:t>behaviour</a:t>
            </a:r>
            <a:r>
              <a:rPr lang="en-US" b="0" i="0" dirty="0">
                <a:solidFill>
                  <a:srgbClr val="D1D5DB"/>
                </a:solidFill>
                <a:effectLst/>
                <a:latin typeface="Söhne"/>
              </a:rPr>
              <a:t> and interactions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23</a:t>
            </a:fld>
            <a:endParaRPr lang="en-US"/>
          </a:p>
        </p:txBody>
      </p:sp>
    </p:spTree>
    <p:extLst>
      <p:ext uri="{BB962C8B-B14F-4D97-AF65-F5344CB8AC3E}">
        <p14:creationId xmlns:p14="http://schemas.microsoft.com/office/powerpoint/2010/main" val="14515977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Gaussian processes can also be used to design more stable microbial communities. By fitting vector valued Gaussian processes, we can capture multidimensional design constraints and infer how to construct the microbial community to achieve the desired </a:t>
            </a:r>
            <a:r>
              <a:rPr lang="en-US" b="0" i="0" dirty="0" err="1">
                <a:solidFill>
                  <a:srgbClr val="D1D5DB"/>
                </a:solidFill>
                <a:effectLst/>
                <a:latin typeface="Söhne"/>
              </a:rPr>
              <a:t>behaviour</a:t>
            </a:r>
            <a:r>
              <a:rPr lang="en-US" b="0" i="0" dirty="0">
                <a:solidFill>
                  <a:srgbClr val="D1D5DB"/>
                </a:solidFill>
                <a:effectLst/>
                <a:latin typeface="Söhne"/>
              </a:rPr>
              <a:t>.</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25</a:t>
            </a:fld>
            <a:endParaRPr lang="en-US"/>
          </a:p>
        </p:txBody>
      </p:sp>
    </p:spTree>
    <p:extLst>
      <p:ext uri="{BB962C8B-B14F-4D97-AF65-F5344CB8AC3E}">
        <p14:creationId xmlns:p14="http://schemas.microsoft.com/office/powerpoint/2010/main" val="1168282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25D74A9-7CE9-4F99-8BD2-0D8B6DC14804}" type="slidenum">
              <a:rPr lang="en-US" smtClean="0"/>
              <a:t>27</a:t>
            </a:fld>
            <a:endParaRPr lang="en-US"/>
          </a:p>
        </p:txBody>
      </p:sp>
    </p:spTree>
    <p:extLst>
      <p:ext uri="{BB962C8B-B14F-4D97-AF65-F5344CB8AC3E}">
        <p14:creationId xmlns:p14="http://schemas.microsoft.com/office/powerpoint/2010/main" val="9463382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Our next steps involves the creation of synthetic data. Synthetic data will help us generate ample data to train our Gaussian Process models and give us a deeper understanding of the intrinsic relationships between different species in our study. This understanding can be used as a benchmark when we begin deploying GPs to interpret the systems.</a:t>
            </a:r>
          </a:p>
          <a:p>
            <a:endParaRPr lang="en-US" b="0" i="0" dirty="0">
              <a:solidFill>
                <a:srgbClr val="D1D5DB"/>
              </a:solidFill>
              <a:effectLst/>
              <a:latin typeface="Söhne"/>
            </a:endParaRPr>
          </a:p>
          <a:p>
            <a:r>
              <a:rPr lang="en-US" b="0" i="0" dirty="0">
                <a:solidFill>
                  <a:srgbClr val="D1D5DB"/>
                </a:solidFill>
                <a:effectLst/>
                <a:latin typeface="Söhne"/>
              </a:rPr>
              <a:t>Key Benefits of the Approach:</a:t>
            </a:r>
          </a:p>
          <a:p>
            <a:pPr algn="l">
              <a:buFont typeface="Arial" panose="020B0604020202020204" pitchFamily="34" charset="0"/>
              <a:buChar char="•"/>
            </a:pPr>
            <a:r>
              <a:rPr lang="en-US" b="0" i="0" dirty="0">
                <a:solidFill>
                  <a:srgbClr val="D1D5DB"/>
                </a:solidFill>
                <a:effectLst/>
                <a:latin typeface="Söhne"/>
              </a:rPr>
              <a:t>Accelerate the GP model training process</a:t>
            </a:r>
          </a:p>
          <a:p>
            <a:pPr algn="l">
              <a:buFont typeface="Arial" panose="020B0604020202020204" pitchFamily="34" charset="0"/>
              <a:buChar char="•"/>
            </a:pPr>
            <a:r>
              <a:rPr lang="en-US" b="0" i="0" dirty="0">
                <a:solidFill>
                  <a:srgbClr val="D1D5DB"/>
                </a:solidFill>
                <a:effectLst/>
                <a:latin typeface="Söhne"/>
              </a:rPr>
              <a:t>Facilitate a better understanding of underlying systems</a:t>
            </a:r>
          </a:p>
          <a:p>
            <a:pPr algn="l">
              <a:buFont typeface="Arial" panose="020B0604020202020204" pitchFamily="34" charset="0"/>
              <a:buChar char="•"/>
            </a:pPr>
            <a:r>
              <a:rPr lang="en-US" b="0" i="0" dirty="0">
                <a:solidFill>
                  <a:srgbClr val="D1D5DB"/>
                </a:solidFill>
                <a:effectLst/>
                <a:latin typeface="Söhne"/>
              </a:rPr>
              <a:t>Enable comprehensive comparison and matching of GPs with the "true" system</a:t>
            </a:r>
          </a:p>
          <a:p>
            <a:endParaRPr lang="en-US" dirty="0"/>
          </a:p>
          <a:p>
            <a:r>
              <a:rPr lang="en-US" b="0" i="0" dirty="0">
                <a:solidFill>
                  <a:srgbClr val="D1D5DB"/>
                </a:solidFill>
                <a:effectLst/>
                <a:latin typeface="Söhne"/>
              </a:rPr>
              <a:t>This approach will not only streamline and expedite the GP model training process but will also facilitate a more profound understanding of the underlying systems that generate the data. Moreover, it will provide us with the ability to compare and match our Gaussian Process understanding with the actual or "true" system in a comprehensive manner.</a:t>
            </a:r>
          </a:p>
          <a:p>
            <a:endParaRPr lang="en-US" b="0" i="0" dirty="0">
              <a:solidFill>
                <a:srgbClr val="D1D5DB"/>
              </a:solidFill>
              <a:effectLst/>
              <a:latin typeface="Söhne"/>
            </a:endParaRPr>
          </a:p>
          <a:p>
            <a:endParaRPr lang="en-US" b="0" i="0" dirty="0">
              <a:solidFill>
                <a:srgbClr val="D1D5DB"/>
              </a:solidFill>
              <a:effectLst/>
              <a:latin typeface="Söhne"/>
            </a:endParaRPr>
          </a:p>
          <a:p>
            <a:r>
              <a:rPr lang="en-US" b="0" i="0" dirty="0">
                <a:solidFill>
                  <a:srgbClr val="D1D5DB"/>
                </a:solidFill>
                <a:effectLst/>
                <a:latin typeface="Söhne"/>
              </a:rPr>
              <a:t>-----------------------------------</a:t>
            </a:r>
            <a:endParaRPr lang="en-US" dirty="0"/>
          </a:p>
          <a:p>
            <a:endParaRPr lang="en-US" dirty="0"/>
          </a:p>
          <a:p>
            <a:r>
              <a:rPr lang="en-US" dirty="0"/>
              <a:t>Produce a script to generate synthetic data. This will not only help us produce a lot of data to which train our gaussian processes models, but also know what is the “true” or “real” underlying relationship between species that generate the data. So when we start to use GPs to understand the underlying systems we can match and compare.</a:t>
            </a:r>
          </a:p>
          <a:p>
            <a:r>
              <a:rPr lang="en-US" dirty="0"/>
              <a:t>Produce a script to automatically generate the best GP regression that loops for these different variables: different kernels, different latent processes, </a:t>
            </a:r>
            <a:r>
              <a:rPr lang="en-US" dirty="0" err="1"/>
              <a:t>etc</a:t>
            </a:r>
            <a:endParaRPr lang="en-US" dirty="0"/>
          </a:p>
          <a:p>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29</a:t>
            </a:fld>
            <a:endParaRPr lang="en-US"/>
          </a:p>
        </p:txBody>
      </p:sp>
    </p:spTree>
    <p:extLst>
      <p:ext uri="{BB962C8B-B14F-4D97-AF65-F5344CB8AC3E}">
        <p14:creationId xmlns:p14="http://schemas.microsoft.com/office/powerpoint/2010/main" val="5399850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Our project has two main objectives. First, we aim to develop the Gaussian processes framework for interpretable dynamical system design. Second, we plan to generate a library of stable microbial communities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3</a:t>
            </a:fld>
            <a:endParaRPr lang="en-US"/>
          </a:p>
        </p:txBody>
      </p:sp>
    </p:spTree>
    <p:extLst>
      <p:ext uri="{BB962C8B-B14F-4D97-AF65-F5344CB8AC3E}">
        <p14:creationId xmlns:p14="http://schemas.microsoft.com/office/powerpoint/2010/main" val="15312993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We will automate the process of GP regression model generation. This script will enable us to iterate through various parameters, such as different kernels and latent processes, to generate the optimal GP regression for our needs.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30</a:t>
            </a:fld>
            <a:endParaRPr lang="en-US"/>
          </a:p>
        </p:txBody>
      </p:sp>
    </p:spTree>
    <p:extLst>
      <p:ext uri="{BB962C8B-B14F-4D97-AF65-F5344CB8AC3E}">
        <p14:creationId xmlns:p14="http://schemas.microsoft.com/office/powerpoint/2010/main" val="15460159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fits where done as independent fits (meaning, there is a GP regression fit for each curve) instead of doing the 3 simultaneously as done previously.</a:t>
            </a:r>
          </a:p>
          <a:p>
            <a:endParaRPr lang="en-US" dirty="0"/>
          </a:p>
          <a:p>
            <a:endParaRPr lang="en-US" dirty="0"/>
          </a:p>
          <a:p>
            <a:r>
              <a:rPr lang="en-US" dirty="0"/>
              <a:t>USES ALL POINTS instead of sampled (or observed)</a:t>
            </a:r>
          </a:p>
        </p:txBody>
      </p:sp>
      <p:sp>
        <p:nvSpPr>
          <p:cNvPr id="4" name="Slide Number Placeholder 3"/>
          <p:cNvSpPr>
            <a:spLocks noGrp="1"/>
          </p:cNvSpPr>
          <p:nvPr>
            <p:ph type="sldNum" sz="quarter" idx="5"/>
          </p:nvPr>
        </p:nvSpPr>
        <p:spPr/>
        <p:txBody>
          <a:bodyPr/>
          <a:lstStyle/>
          <a:p>
            <a:fld id="{225D74A9-7CE9-4F99-8BD2-0D8B6DC14804}" type="slidenum">
              <a:rPr lang="en-US" smtClean="0"/>
              <a:t>45</a:t>
            </a:fld>
            <a:endParaRPr lang="en-US"/>
          </a:p>
        </p:txBody>
      </p:sp>
    </p:spTree>
    <p:extLst>
      <p:ext uri="{BB962C8B-B14F-4D97-AF65-F5344CB8AC3E}">
        <p14:creationId xmlns:p14="http://schemas.microsoft.com/office/powerpoint/2010/main" val="1235529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fits where done as independent fits (meaning, there is a GP regression fit for each curve) instead of doing the 3 simultaneously as done previously.</a:t>
            </a:r>
          </a:p>
          <a:p>
            <a:endParaRPr lang="en-US" dirty="0"/>
          </a:p>
          <a:p>
            <a:endParaRPr lang="en-US" dirty="0"/>
          </a:p>
          <a:p>
            <a:r>
              <a:rPr lang="en-US" dirty="0"/>
              <a:t>USES ALL POINTS instead of sampled (or observed)</a:t>
            </a:r>
          </a:p>
        </p:txBody>
      </p:sp>
      <p:sp>
        <p:nvSpPr>
          <p:cNvPr id="4" name="Slide Number Placeholder 3"/>
          <p:cNvSpPr>
            <a:spLocks noGrp="1"/>
          </p:cNvSpPr>
          <p:nvPr>
            <p:ph type="sldNum" sz="quarter" idx="5"/>
          </p:nvPr>
        </p:nvSpPr>
        <p:spPr/>
        <p:txBody>
          <a:bodyPr/>
          <a:lstStyle/>
          <a:p>
            <a:fld id="{225D74A9-7CE9-4F99-8BD2-0D8B6DC14804}" type="slidenum">
              <a:rPr lang="en-US" smtClean="0"/>
              <a:t>46</a:t>
            </a:fld>
            <a:endParaRPr lang="en-US"/>
          </a:p>
        </p:txBody>
      </p:sp>
    </p:spTree>
    <p:extLst>
      <p:ext uri="{BB962C8B-B14F-4D97-AF65-F5344CB8AC3E}">
        <p14:creationId xmlns:p14="http://schemas.microsoft.com/office/powerpoint/2010/main" val="24807400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Maybe do the </a:t>
            </a:r>
            <a:r>
              <a:rPr lang="en-US"/>
              <a:t>following analysis with a fixed lag?</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49</a:t>
            </a:fld>
            <a:endParaRPr lang="en-US"/>
          </a:p>
        </p:txBody>
      </p:sp>
    </p:spTree>
    <p:extLst>
      <p:ext uri="{BB962C8B-B14F-4D97-AF65-F5344CB8AC3E}">
        <p14:creationId xmlns:p14="http://schemas.microsoft.com/office/powerpoint/2010/main" val="42584023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00" dirty="0"/>
              <a:t>Given these matrices, let's make some observations:</a:t>
            </a:r>
          </a:p>
          <a:p>
            <a:endParaRPr lang="en-US" sz="800" dirty="0"/>
          </a:p>
          <a:p>
            <a:r>
              <a:rPr lang="en-US" sz="800" dirty="0"/>
              <a:t>1. **Diagonal Elements**: Both matrices have diagonal entries equal to 1. This is because the diagonal represents self-interaction in the interaction matrix and autocorrelation in the cross-correlation matrix.</a:t>
            </a:r>
          </a:p>
          <a:p>
            <a:endParaRPr lang="en-US" sz="800" dirty="0"/>
          </a:p>
          <a:p>
            <a:r>
              <a:rPr lang="en-US" sz="800" dirty="0"/>
              <a:t>2. **Magnitude**: The off-diagonal values in the interaction matrix are generally smaller in magnitude than those in the cross-correlation matrix. Cross-correlation values range from -1 to 1, indicating the strength and direction of linear relationships at the optimal lags. The interaction coefficients, on the other hand, denote direct influences and might not necessarily have values restricted to this range.</a:t>
            </a:r>
          </a:p>
          <a:p>
            <a:endParaRPr lang="en-US" sz="800" dirty="0"/>
          </a:p>
          <a:p>
            <a:r>
              <a:rPr lang="en-US" sz="800" dirty="0"/>
              <a:t>3. **Sign**: </a:t>
            </a:r>
          </a:p>
          <a:p>
            <a:r>
              <a:rPr lang="en-US" sz="800" dirty="0"/>
              <a:t>    - The interaction coefficient between </a:t>
            </a:r>
            <a:r>
              <a:rPr lang="en-US" sz="800" dirty="0" err="1"/>
              <a:t>series_a</a:t>
            </a:r>
            <a:r>
              <a:rPr lang="en-US" sz="800" dirty="0"/>
              <a:t> and </a:t>
            </a:r>
            <a:r>
              <a:rPr lang="en-US" sz="800" dirty="0" err="1"/>
              <a:t>series_c</a:t>
            </a:r>
            <a:r>
              <a:rPr lang="en-US" sz="800" dirty="0"/>
              <a:t> is negative (-0.7154), and the maximum cross-correlation at the optimal lag is also negative (-0.961), which suggests that the two series are inversely related, consistent with the interaction matrix.</a:t>
            </a:r>
          </a:p>
          <a:p>
            <a:r>
              <a:rPr lang="en-US" sz="800" dirty="0"/>
              <a:t>    - Similarly, for </a:t>
            </a:r>
            <a:r>
              <a:rPr lang="en-US" sz="800" dirty="0" err="1"/>
              <a:t>series_c</a:t>
            </a:r>
            <a:r>
              <a:rPr lang="en-US" sz="800" dirty="0"/>
              <a:t> with </a:t>
            </a:r>
            <a:r>
              <a:rPr lang="en-US" sz="800" dirty="0" err="1"/>
              <a:t>series_a</a:t>
            </a:r>
            <a:r>
              <a:rPr lang="en-US" sz="800" dirty="0"/>
              <a:t>, the interaction coefficient is positive (0.5468), and the maximum cross-correlation is negative (-0.961). This inverse relationship suggests that as one species increases, the other decreases with some delay.</a:t>
            </a:r>
          </a:p>
          <a:p>
            <a:r>
              <a:rPr lang="en-US" sz="800" dirty="0"/>
              <a:t>    - For </a:t>
            </a:r>
            <a:r>
              <a:rPr lang="en-US" sz="800" dirty="0" err="1"/>
              <a:t>series_a</a:t>
            </a:r>
            <a:r>
              <a:rPr lang="en-US" sz="800" dirty="0"/>
              <a:t> and </a:t>
            </a:r>
            <a:r>
              <a:rPr lang="en-US" sz="800" dirty="0" err="1"/>
              <a:t>series_b</a:t>
            </a:r>
            <a:r>
              <a:rPr lang="en-US" sz="800" dirty="0"/>
              <a:t>, the interaction coefficient is slightly negative (-0.0777), while the cross-correlation is positive (0.951). This discrepancy might be due to other interactions affecting </a:t>
            </a:r>
            <a:r>
              <a:rPr lang="en-US" sz="800" dirty="0" err="1"/>
              <a:t>series_b</a:t>
            </a:r>
            <a:r>
              <a:rPr lang="en-US" sz="800" dirty="0"/>
              <a:t> or potential nonlinearities not captured by simple cross-correlation.</a:t>
            </a:r>
          </a:p>
          <a:p>
            <a:endParaRPr lang="en-US" sz="800" dirty="0"/>
          </a:p>
          <a:p>
            <a:r>
              <a:rPr lang="en-US" sz="800" dirty="0"/>
              <a:t>4. **Strength of Relationships**: The magnitude of the cross-correlation values indicates strong relationships between the series at certain lags. However, these values don't directly map to the magnitude of interaction coefficients. For instance, a high cross-correlation doesn't necessarily mean a high interaction coefficient, and vice versa.</a:t>
            </a:r>
          </a:p>
          <a:p>
            <a:endParaRPr lang="en-US" sz="800" dirty="0"/>
          </a:p>
          <a:p>
            <a:r>
              <a:rPr lang="en-US" sz="800" dirty="0"/>
              <a:t>5. **Interactions and Lags**: The system of differential equations describes instantaneous interactions, while the cross-correlation values describe relationships at specific lags. The presence of a lag suggests that the effect of one species on another isn't immediate but takes some time to manifest. This delay might be due to various biological, ecological, or physical processes not explicitly modeled in the differential equations.</a:t>
            </a:r>
          </a:p>
          <a:p>
            <a:endParaRPr lang="en-US" sz="800" dirty="0"/>
          </a:p>
          <a:p>
            <a:r>
              <a:rPr lang="en-US" sz="800" dirty="0"/>
              <a:t>In conclusion, while there are some similarities in patterns between the two matrices (e.g., signs indicating inverse or direct relationships), direct one-to-one comparisons are tricky. The cross-correlation values provide insights into time-lagged associations between the series, while the interaction matrix represents instantaneous interactions. However, the observed patterns in the cross-correlation matrix can still provide valuable insights into the underlying interactions and guide further investigations or refinements of the model.</a:t>
            </a:r>
          </a:p>
        </p:txBody>
      </p:sp>
      <p:sp>
        <p:nvSpPr>
          <p:cNvPr id="4" name="Slide Number Placeholder 3"/>
          <p:cNvSpPr>
            <a:spLocks noGrp="1"/>
          </p:cNvSpPr>
          <p:nvPr>
            <p:ph type="sldNum" sz="quarter" idx="5"/>
          </p:nvPr>
        </p:nvSpPr>
        <p:spPr/>
        <p:txBody>
          <a:bodyPr/>
          <a:lstStyle/>
          <a:p>
            <a:fld id="{225D74A9-7CE9-4F99-8BD2-0D8B6DC14804}" type="slidenum">
              <a:rPr lang="en-US" smtClean="0"/>
              <a:t>50</a:t>
            </a:fld>
            <a:endParaRPr lang="en-US"/>
          </a:p>
        </p:txBody>
      </p:sp>
    </p:spTree>
    <p:extLst>
      <p:ext uri="{BB962C8B-B14F-4D97-AF65-F5344CB8AC3E}">
        <p14:creationId xmlns:p14="http://schemas.microsoft.com/office/powerpoint/2010/main" val="34123144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ct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52</a:t>
            </a:fld>
            <a:endParaRPr lang="en-US"/>
          </a:p>
        </p:txBody>
      </p:sp>
    </p:spTree>
    <p:extLst>
      <p:ext uri="{BB962C8B-B14F-4D97-AF65-F5344CB8AC3E}">
        <p14:creationId xmlns:p14="http://schemas.microsoft.com/office/powerpoint/2010/main" val="1006995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chrome-extension://</a:t>
            </a:r>
            <a:r>
              <a:rPr lang="en-US" dirty="0" err="1"/>
              <a:t>efaidnbmnnnibpcajpcglclefindmkaj</a:t>
            </a:r>
            <a:r>
              <a:rPr lang="en-US" dirty="0"/>
              <a:t>/http://eil.stanford.edu/publications/max_ferguson/gpr-representation-in-pmml.pdf </a:t>
            </a:r>
          </a:p>
        </p:txBody>
      </p:sp>
      <p:sp>
        <p:nvSpPr>
          <p:cNvPr id="4" name="Slide Number Placeholder 3"/>
          <p:cNvSpPr>
            <a:spLocks noGrp="1"/>
          </p:cNvSpPr>
          <p:nvPr>
            <p:ph type="sldNum" sz="quarter" idx="5"/>
          </p:nvPr>
        </p:nvSpPr>
        <p:spPr/>
        <p:txBody>
          <a:bodyPr/>
          <a:lstStyle/>
          <a:p>
            <a:fld id="{225D74A9-7CE9-4F99-8BD2-0D8B6DC14804}" type="slidenum">
              <a:rPr lang="en-US" smtClean="0"/>
              <a:t>53</a:t>
            </a:fld>
            <a:endParaRPr lang="en-US"/>
          </a:p>
        </p:txBody>
      </p:sp>
    </p:spTree>
    <p:extLst>
      <p:ext uri="{BB962C8B-B14F-4D97-AF65-F5344CB8AC3E}">
        <p14:creationId xmlns:p14="http://schemas.microsoft.com/office/powerpoint/2010/main" val="4619913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chrome-extension://</a:t>
            </a:r>
            <a:r>
              <a:rPr lang="en-US" dirty="0" err="1"/>
              <a:t>efaidnbmnnnibpcajpcglclefindmkaj</a:t>
            </a:r>
            <a:r>
              <a:rPr lang="en-US" dirty="0"/>
              <a:t>/http://eil.stanford.edu/publications/max_ferguson/gpr-representation-in-pmml.pdf </a:t>
            </a:r>
          </a:p>
        </p:txBody>
      </p:sp>
      <p:sp>
        <p:nvSpPr>
          <p:cNvPr id="4" name="Slide Number Placeholder 3"/>
          <p:cNvSpPr>
            <a:spLocks noGrp="1"/>
          </p:cNvSpPr>
          <p:nvPr>
            <p:ph type="sldNum" sz="quarter" idx="5"/>
          </p:nvPr>
        </p:nvSpPr>
        <p:spPr/>
        <p:txBody>
          <a:bodyPr/>
          <a:lstStyle/>
          <a:p>
            <a:fld id="{225D74A9-7CE9-4F99-8BD2-0D8B6DC14804}" type="slidenum">
              <a:rPr lang="en-US" smtClean="0"/>
              <a:t>54</a:t>
            </a:fld>
            <a:endParaRPr lang="en-US"/>
          </a:p>
        </p:txBody>
      </p:sp>
    </p:spTree>
    <p:extLst>
      <p:ext uri="{BB962C8B-B14F-4D97-AF65-F5344CB8AC3E}">
        <p14:creationId xmlns:p14="http://schemas.microsoft.com/office/powerpoint/2010/main" val="14766912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We expect to construct a new library of stable communities and gain insights into the design rules of stable communities. This work will serve as an atlas for future biotechnology applications.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4</a:t>
            </a:fld>
            <a:endParaRPr lang="en-US"/>
          </a:p>
        </p:txBody>
      </p:sp>
    </p:spTree>
    <p:extLst>
      <p:ext uri="{BB962C8B-B14F-4D97-AF65-F5344CB8AC3E}">
        <p14:creationId xmlns:p14="http://schemas.microsoft.com/office/powerpoint/2010/main" val="22254901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D1D5DB"/>
                </a:solidFill>
                <a:effectLst/>
                <a:latin typeface="Söhne"/>
              </a:rPr>
              <a:t>What are Microbial Communities?</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Definition and basic characteristics of microbial communities.</a:t>
            </a:r>
          </a:p>
          <a:p>
            <a:pPr algn="l">
              <a:buFont typeface="+mj-lt"/>
              <a:buAutoNum type="arabicPeriod"/>
            </a:pPr>
            <a:r>
              <a:rPr lang="en-US" b="1" i="0" dirty="0">
                <a:solidFill>
                  <a:srgbClr val="D1D5DB"/>
                </a:solidFill>
                <a:effectLst/>
                <a:latin typeface="Söhne"/>
              </a:rPr>
              <a:t>What Can They Be Used For?</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Applications in biotechnology, medicine, and environmental science.</a:t>
            </a:r>
          </a:p>
          <a:p>
            <a:pPr algn="l">
              <a:buFont typeface="+mj-lt"/>
              <a:buAutoNum type="arabicPeriod"/>
            </a:pPr>
            <a:r>
              <a:rPr lang="en-US" b="1" i="0" dirty="0">
                <a:solidFill>
                  <a:srgbClr val="D1D5DB"/>
                </a:solidFill>
                <a:effectLst/>
                <a:latin typeface="Söhne"/>
              </a:rPr>
              <a:t>Why Not Monocultures?</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Limitations of monocultures in terms of functional complexity and stability.</a:t>
            </a:r>
          </a:p>
          <a:p>
            <a:pPr algn="l">
              <a:buFont typeface="+mj-lt"/>
              <a:buAutoNum type="arabicPeriod"/>
            </a:pPr>
            <a:r>
              <a:rPr lang="en-US" b="1" i="0" dirty="0">
                <a:solidFill>
                  <a:srgbClr val="D1D5DB"/>
                </a:solidFill>
                <a:effectLst/>
                <a:latin typeface="Söhne"/>
              </a:rPr>
              <a:t>Why Stable Communities?</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Importance of stability in microbial communities for reliable and effective applications.</a:t>
            </a:r>
          </a:p>
          <a:p>
            <a:pPr algn="l">
              <a:buFont typeface="+mj-lt"/>
              <a:buAutoNum type="arabicPeriod"/>
            </a:pPr>
            <a:r>
              <a:rPr lang="en-US" b="1" i="0" dirty="0">
                <a:solidFill>
                  <a:srgbClr val="D1D5DB"/>
                </a:solidFill>
                <a:effectLst/>
                <a:latin typeface="Söhne"/>
              </a:rPr>
              <a:t>Are Microbial Communities Not Stable?</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Challenges in naturally occurring microbial communities and the need for engineered stability.</a:t>
            </a:r>
          </a:p>
          <a:p>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5</a:t>
            </a:fld>
            <a:endParaRPr lang="en-US"/>
          </a:p>
        </p:txBody>
      </p:sp>
    </p:spTree>
    <p:extLst>
      <p:ext uri="{BB962C8B-B14F-4D97-AF65-F5344CB8AC3E}">
        <p14:creationId xmlns:p14="http://schemas.microsoft.com/office/powerpoint/2010/main" val="31415082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75E480-2F77-42FC-B487-91A8266EB8A6}" type="slidenum">
              <a:rPr lang="en-US" smtClean="0"/>
              <a:t>6</a:t>
            </a:fld>
            <a:endParaRPr lang="en-US" dirty="0"/>
          </a:p>
        </p:txBody>
      </p:sp>
    </p:spTree>
    <p:extLst>
      <p:ext uri="{BB962C8B-B14F-4D97-AF65-F5344CB8AC3E}">
        <p14:creationId xmlns:p14="http://schemas.microsoft.com/office/powerpoint/2010/main" val="39203462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75E480-2F77-42FC-B487-91A8266EB8A6}" type="slidenum">
              <a:rPr lang="en-US" smtClean="0"/>
              <a:t>7</a:t>
            </a:fld>
            <a:endParaRPr lang="en-US" dirty="0"/>
          </a:p>
        </p:txBody>
      </p:sp>
    </p:spTree>
    <p:extLst>
      <p:ext uri="{BB962C8B-B14F-4D97-AF65-F5344CB8AC3E}">
        <p14:creationId xmlns:p14="http://schemas.microsoft.com/office/powerpoint/2010/main" val="20298332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75E480-2F77-42FC-B487-91A8266EB8A6}" type="slidenum">
              <a:rPr lang="en-US" smtClean="0"/>
              <a:t>8</a:t>
            </a:fld>
            <a:endParaRPr lang="en-US" dirty="0"/>
          </a:p>
        </p:txBody>
      </p:sp>
    </p:spTree>
    <p:extLst>
      <p:ext uri="{BB962C8B-B14F-4D97-AF65-F5344CB8AC3E}">
        <p14:creationId xmlns:p14="http://schemas.microsoft.com/office/powerpoint/2010/main" val="30988177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75E480-2F77-42FC-B487-91A8266EB8A6}" type="slidenum">
              <a:rPr lang="en-US" smtClean="0"/>
              <a:t>9</a:t>
            </a:fld>
            <a:endParaRPr lang="en-US" dirty="0"/>
          </a:p>
        </p:txBody>
      </p:sp>
    </p:spTree>
    <p:extLst>
      <p:ext uri="{BB962C8B-B14F-4D97-AF65-F5344CB8AC3E}">
        <p14:creationId xmlns:p14="http://schemas.microsoft.com/office/powerpoint/2010/main" val="1410150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Division of Labor</a:t>
            </a:r>
          </a:p>
          <a:p>
            <a:r>
              <a:rPr lang="en-US" dirty="0"/>
              <a:t>- Chemical Synthesis of complex </a:t>
            </a:r>
          </a:p>
          <a:p>
            <a:r>
              <a:rPr lang="en-US" dirty="0"/>
              <a:t>- Less error prone (talk about hazards)</a:t>
            </a:r>
          </a:p>
        </p:txBody>
      </p:sp>
      <p:sp>
        <p:nvSpPr>
          <p:cNvPr id="4" name="Slide Number Placeholder 3"/>
          <p:cNvSpPr>
            <a:spLocks noGrp="1"/>
          </p:cNvSpPr>
          <p:nvPr>
            <p:ph type="sldNum" sz="quarter" idx="5"/>
          </p:nvPr>
        </p:nvSpPr>
        <p:spPr/>
        <p:txBody>
          <a:bodyPr/>
          <a:lstStyle/>
          <a:p>
            <a:fld id="{7975E480-2F77-42FC-B487-91A8266EB8A6}" type="slidenum">
              <a:rPr lang="en-US" smtClean="0"/>
              <a:t>10</a:t>
            </a:fld>
            <a:endParaRPr lang="en-US" dirty="0"/>
          </a:p>
        </p:txBody>
      </p:sp>
    </p:spTree>
    <p:extLst>
      <p:ext uri="{BB962C8B-B14F-4D97-AF65-F5344CB8AC3E}">
        <p14:creationId xmlns:p14="http://schemas.microsoft.com/office/powerpoint/2010/main" val="40453163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50226-00AF-96BA-0535-01CB5458FA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7A789AC-5889-50EC-06A4-781EAAB1E0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C20812-AF53-C24B-A648-991EBFEADCC2}"/>
              </a:ext>
            </a:extLst>
          </p:cNvPr>
          <p:cNvSpPr>
            <a:spLocks noGrp="1"/>
          </p:cNvSpPr>
          <p:nvPr>
            <p:ph type="dt" sz="half" idx="10"/>
          </p:nvPr>
        </p:nvSpPr>
        <p:spPr/>
        <p:txBody>
          <a:bodyPr/>
          <a:lstStyle/>
          <a:p>
            <a:fld id="{58D99F9D-2103-4E0F-8EC4-FC1F4C4457DE}" type="datetimeFigureOut">
              <a:rPr lang="en-US" smtClean="0"/>
              <a:t>11/2/2023</a:t>
            </a:fld>
            <a:endParaRPr lang="en-US"/>
          </a:p>
        </p:txBody>
      </p:sp>
      <p:sp>
        <p:nvSpPr>
          <p:cNvPr id="5" name="Footer Placeholder 4">
            <a:extLst>
              <a:ext uri="{FF2B5EF4-FFF2-40B4-BE49-F238E27FC236}">
                <a16:creationId xmlns:a16="http://schemas.microsoft.com/office/drawing/2014/main" id="{1A8B26D9-487D-4CC7-6064-221F81CFB8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F1EFE2-D8CA-4D5A-89E2-C96EAFC15AC1}"/>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2721262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78892-3A7C-A96A-D107-4C37BB342DA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826FCC-4D24-9800-BF23-4F6F1BE8B3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722175-6B5E-4144-1384-F93A6B40E627}"/>
              </a:ext>
            </a:extLst>
          </p:cNvPr>
          <p:cNvSpPr>
            <a:spLocks noGrp="1"/>
          </p:cNvSpPr>
          <p:nvPr>
            <p:ph type="dt" sz="half" idx="10"/>
          </p:nvPr>
        </p:nvSpPr>
        <p:spPr/>
        <p:txBody>
          <a:bodyPr/>
          <a:lstStyle/>
          <a:p>
            <a:fld id="{58D99F9D-2103-4E0F-8EC4-FC1F4C4457DE}" type="datetimeFigureOut">
              <a:rPr lang="en-US" smtClean="0"/>
              <a:t>11/2/2023</a:t>
            </a:fld>
            <a:endParaRPr lang="en-US"/>
          </a:p>
        </p:txBody>
      </p:sp>
      <p:sp>
        <p:nvSpPr>
          <p:cNvPr id="5" name="Footer Placeholder 4">
            <a:extLst>
              <a:ext uri="{FF2B5EF4-FFF2-40B4-BE49-F238E27FC236}">
                <a16:creationId xmlns:a16="http://schemas.microsoft.com/office/drawing/2014/main" id="{0EC3C57C-921B-F692-9522-D9D073E439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F31E3A-B3C3-C081-EDEF-9A4BD4F155D5}"/>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9532070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2C9550-0E75-B03A-8FF3-3E2863CD067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B9193B8-608E-085B-4D46-191C03D1E41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D109C0-47C0-A734-8C30-CFE9FDADB7BC}"/>
              </a:ext>
            </a:extLst>
          </p:cNvPr>
          <p:cNvSpPr>
            <a:spLocks noGrp="1"/>
          </p:cNvSpPr>
          <p:nvPr>
            <p:ph type="dt" sz="half" idx="10"/>
          </p:nvPr>
        </p:nvSpPr>
        <p:spPr/>
        <p:txBody>
          <a:bodyPr/>
          <a:lstStyle/>
          <a:p>
            <a:fld id="{58D99F9D-2103-4E0F-8EC4-FC1F4C4457DE}" type="datetimeFigureOut">
              <a:rPr lang="en-US" smtClean="0"/>
              <a:t>11/2/2023</a:t>
            </a:fld>
            <a:endParaRPr lang="en-US"/>
          </a:p>
        </p:txBody>
      </p:sp>
      <p:sp>
        <p:nvSpPr>
          <p:cNvPr id="5" name="Footer Placeholder 4">
            <a:extLst>
              <a:ext uri="{FF2B5EF4-FFF2-40B4-BE49-F238E27FC236}">
                <a16:creationId xmlns:a16="http://schemas.microsoft.com/office/drawing/2014/main" id="{897FE96F-C51A-7302-C734-4C5810D402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8BAA9A-B2BB-16E8-9000-70B0BD3FB5DF}"/>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1421140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301657" y="-169997"/>
            <a:ext cx="10972800" cy="642145"/>
          </a:xfrm>
          <a:prstGeom prst="rect">
            <a:avLst/>
          </a:prstGeom>
        </p:spPr>
        <p:txBody>
          <a:bodyPr vert="horz" lIns="91440" tIns="45720" rIns="91440" bIns="45720" rtlCol="0" anchor="ctr">
            <a:noAutofit/>
          </a:bodyPr>
          <a:lstStyle>
            <a:lvl1pPr>
              <a:defRPr>
                <a:solidFill>
                  <a:schemeClr val="bg1"/>
                </a:solidFill>
              </a:defRPr>
            </a:lvl1pPr>
          </a:lstStyle>
          <a:p>
            <a:r>
              <a:rPr lang="en-AU" dirty="0"/>
              <a:t>Click to edit Master title style</a:t>
            </a:r>
            <a:endParaRPr lang="en-US" dirty="0"/>
          </a:p>
        </p:txBody>
      </p:sp>
      <p:sp>
        <p:nvSpPr>
          <p:cNvPr id="7" name="Text Placeholder 6"/>
          <p:cNvSpPr>
            <a:spLocks noGrp="1"/>
          </p:cNvSpPr>
          <p:nvPr>
            <p:ph type="body" sz="quarter" idx="10"/>
          </p:nvPr>
        </p:nvSpPr>
        <p:spPr>
          <a:xfrm>
            <a:off x="1181297" y="259521"/>
            <a:ext cx="10093160" cy="406400"/>
          </a:xfrm>
        </p:spPr>
        <p:txBody>
          <a:bodyPr>
            <a:normAutofit/>
          </a:bodyPr>
          <a:lstStyle>
            <a:lvl1pPr marL="0" indent="0">
              <a:buNone/>
              <a:defRPr sz="1800" b="0">
                <a:solidFill>
                  <a:schemeClr val="bg1"/>
                </a:solidFill>
                <a:latin typeface="+mn-lt"/>
              </a:defRPr>
            </a:lvl1pPr>
          </a:lstStyle>
          <a:p>
            <a:pPr lvl="0"/>
            <a:r>
              <a:rPr lang="en-AU" dirty="0"/>
              <a:t>Click to edit</a:t>
            </a:r>
            <a:endParaRPr lang="en-US" dirty="0"/>
          </a:p>
        </p:txBody>
      </p:sp>
      <p:sp>
        <p:nvSpPr>
          <p:cNvPr id="3" name="Content Placeholder 2"/>
          <p:cNvSpPr>
            <a:spLocks noGrp="1"/>
          </p:cNvSpPr>
          <p:nvPr>
            <p:ph sz="quarter" idx="11"/>
          </p:nvPr>
        </p:nvSpPr>
        <p:spPr>
          <a:xfrm>
            <a:off x="662517" y="901669"/>
            <a:ext cx="10946387" cy="5578647"/>
          </a:xfrm>
        </p:spPr>
        <p:txBody>
          <a:bodyPr/>
          <a:lstStyle>
            <a:lvl1pPr>
              <a:defRPr sz="2000"/>
            </a:lvl1pPr>
            <a:lvl2pPr>
              <a:defRPr sz="2000"/>
            </a:lvl2pPr>
            <a:lvl3pPr>
              <a:defRPr sz="2000"/>
            </a:lvl3pPr>
            <a:lvl4pPr>
              <a:defRPr sz="2000"/>
            </a:lvl4pPr>
            <a:lvl5pP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791280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39523-8DD6-196D-73A6-8052C1579C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167A1C-D7A5-12EE-30CC-C8A359648D6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29F24E-D74C-60D4-5483-4B2D11AAC834}"/>
              </a:ext>
            </a:extLst>
          </p:cNvPr>
          <p:cNvSpPr>
            <a:spLocks noGrp="1"/>
          </p:cNvSpPr>
          <p:nvPr>
            <p:ph type="dt" sz="half" idx="10"/>
          </p:nvPr>
        </p:nvSpPr>
        <p:spPr/>
        <p:txBody>
          <a:bodyPr/>
          <a:lstStyle/>
          <a:p>
            <a:fld id="{58D99F9D-2103-4E0F-8EC4-FC1F4C4457DE}" type="datetimeFigureOut">
              <a:rPr lang="en-US" smtClean="0"/>
              <a:t>11/2/2023</a:t>
            </a:fld>
            <a:endParaRPr lang="en-US"/>
          </a:p>
        </p:txBody>
      </p:sp>
      <p:sp>
        <p:nvSpPr>
          <p:cNvPr id="5" name="Footer Placeholder 4">
            <a:extLst>
              <a:ext uri="{FF2B5EF4-FFF2-40B4-BE49-F238E27FC236}">
                <a16:creationId xmlns:a16="http://schemas.microsoft.com/office/drawing/2014/main" id="{C555AF4D-34B3-FEF5-3037-DDCF94E212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4B3C8F-645F-85FD-B50D-FEA700A23710}"/>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11644991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F59AC-C8DE-CBE4-E0DE-62FD54A6958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C101148-EBCC-E182-D421-D58A2C1B02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4E16EE7-02B0-FAB0-366E-97437F65C843}"/>
              </a:ext>
            </a:extLst>
          </p:cNvPr>
          <p:cNvSpPr>
            <a:spLocks noGrp="1"/>
          </p:cNvSpPr>
          <p:nvPr>
            <p:ph type="dt" sz="half" idx="10"/>
          </p:nvPr>
        </p:nvSpPr>
        <p:spPr/>
        <p:txBody>
          <a:bodyPr/>
          <a:lstStyle/>
          <a:p>
            <a:fld id="{58D99F9D-2103-4E0F-8EC4-FC1F4C4457DE}" type="datetimeFigureOut">
              <a:rPr lang="en-US" smtClean="0"/>
              <a:t>11/2/2023</a:t>
            </a:fld>
            <a:endParaRPr lang="en-US"/>
          </a:p>
        </p:txBody>
      </p:sp>
      <p:sp>
        <p:nvSpPr>
          <p:cNvPr id="5" name="Footer Placeholder 4">
            <a:extLst>
              <a:ext uri="{FF2B5EF4-FFF2-40B4-BE49-F238E27FC236}">
                <a16:creationId xmlns:a16="http://schemas.microsoft.com/office/drawing/2014/main" id="{61DBDECE-CD08-E97A-7E3C-2D78C4DC52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54EF06-202B-50B2-C43B-D932BD791A49}"/>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6898795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C8F1A-AB07-9B71-0C42-51EC61B309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94F0BDC-C4BD-CF6A-C3F6-64AC3084FB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EAB93D3-B3DD-5FF5-5E7A-56E8E36B9A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755B5E5-7C1A-2926-2F8A-34D2D0D20014}"/>
              </a:ext>
            </a:extLst>
          </p:cNvPr>
          <p:cNvSpPr>
            <a:spLocks noGrp="1"/>
          </p:cNvSpPr>
          <p:nvPr>
            <p:ph type="dt" sz="half" idx="10"/>
          </p:nvPr>
        </p:nvSpPr>
        <p:spPr/>
        <p:txBody>
          <a:bodyPr/>
          <a:lstStyle/>
          <a:p>
            <a:fld id="{58D99F9D-2103-4E0F-8EC4-FC1F4C4457DE}" type="datetimeFigureOut">
              <a:rPr lang="en-US" smtClean="0"/>
              <a:t>11/2/2023</a:t>
            </a:fld>
            <a:endParaRPr lang="en-US"/>
          </a:p>
        </p:txBody>
      </p:sp>
      <p:sp>
        <p:nvSpPr>
          <p:cNvPr id="6" name="Footer Placeholder 5">
            <a:extLst>
              <a:ext uri="{FF2B5EF4-FFF2-40B4-BE49-F238E27FC236}">
                <a16:creationId xmlns:a16="http://schemas.microsoft.com/office/drawing/2014/main" id="{57A44B20-45FB-108A-0093-A5F732F4CD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818AEB-CD06-0527-4792-7163CC6B4122}"/>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4845999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D7581-91A8-FA57-B2F0-3919DBFF04E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E6937AA-2FAD-31B8-39E8-9869B5206B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8C7E5-21D2-D8A6-3434-570A29D600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785517E-DE44-A26A-61C5-D3814A8B02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6E0548-93EE-B248-C964-9EF42581AE8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16AF8E5-A50A-0575-E65F-906EDF287249}"/>
              </a:ext>
            </a:extLst>
          </p:cNvPr>
          <p:cNvSpPr>
            <a:spLocks noGrp="1"/>
          </p:cNvSpPr>
          <p:nvPr>
            <p:ph type="dt" sz="half" idx="10"/>
          </p:nvPr>
        </p:nvSpPr>
        <p:spPr/>
        <p:txBody>
          <a:bodyPr/>
          <a:lstStyle/>
          <a:p>
            <a:fld id="{58D99F9D-2103-4E0F-8EC4-FC1F4C4457DE}" type="datetimeFigureOut">
              <a:rPr lang="en-US" smtClean="0"/>
              <a:t>11/2/2023</a:t>
            </a:fld>
            <a:endParaRPr lang="en-US"/>
          </a:p>
        </p:txBody>
      </p:sp>
      <p:sp>
        <p:nvSpPr>
          <p:cNvPr id="8" name="Footer Placeholder 7">
            <a:extLst>
              <a:ext uri="{FF2B5EF4-FFF2-40B4-BE49-F238E27FC236}">
                <a16:creationId xmlns:a16="http://schemas.microsoft.com/office/drawing/2014/main" id="{7F7B745F-A82B-2B8A-A960-DF8477DCC3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7F0DEAF-E7A5-54B6-9BF7-F3C33A13E157}"/>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6749020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DB2EB-5D44-D0EC-4CC9-7D0D91E3B85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B8FBBDA-9036-2D82-85B8-98691049DAF4}"/>
              </a:ext>
            </a:extLst>
          </p:cNvPr>
          <p:cNvSpPr>
            <a:spLocks noGrp="1"/>
          </p:cNvSpPr>
          <p:nvPr>
            <p:ph type="dt" sz="half" idx="10"/>
          </p:nvPr>
        </p:nvSpPr>
        <p:spPr/>
        <p:txBody>
          <a:bodyPr/>
          <a:lstStyle/>
          <a:p>
            <a:fld id="{58D99F9D-2103-4E0F-8EC4-FC1F4C4457DE}" type="datetimeFigureOut">
              <a:rPr lang="en-US" smtClean="0"/>
              <a:t>11/2/2023</a:t>
            </a:fld>
            <a:endParaRPr lang="en-US"/>
          </a:p>
        </p:txBody>
      </p:sp>
      <p:sp>
        <p:nvSpPr>
          <p:cNvPr id="4" name="Footer Placeholder 3">
            <a:extLst>
              <a:ext uri="{FF2B5EF4-FFF2-40B4-BE49-F238E27FC236}">
                <a16:creationId xmlns:a16="http://schemas.microsoft.com/office/drawing/2014/main" id="{D5CB0844-B550-FE44-73D8-75305206B6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AC50FDC-208A-5CC3-0C36-D2A85BAFAE54}"/>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1043456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F295C69-6494-B8E9-4959-E539631944C1}"/>
              </a:ext>
            </a:extLst>
          </p:cNvPr>
          <p:cNvSpPr>
            <a:spLocks noGrp="1"/>
          </p:cNvSpPr>
          <p:nvPr>
            <p:ph type="dt" sz="half" idx="10"/>
          </p:nvPr>
        </p:nvSpPr>
        <p:spPr/>
        <p:txBody>
          <a:bodyPr/>
          <a:lstStyle/>
          <a:p>
            <a:fld id="{58D99F9D-2103-4E0F-8EC4-FC1F4C4457DE}" type="datetimeFigureOut">
              <a:rPr lang="en-US" smtClean="0"/>
              <a:t>11/2/2023</a:t>
            </a:fld>
            <a:endParaRPr lang="en-US"/>
          </a:p>
        </p:txBody>
      </p:sp>
      <p:sp>
        <p:nvSpPr>
          <p:cNvPr id="3" name="Footer Placeholder 2">
            <a:extLst>
              <a:ext uri="{FF2B5EF4-FFF2-40B4-BE49-F238E27FC236}">
                <a16:creationId xmlns:a16="http://schemas.microsoft.com/office/drawing/2014/main" id="{6E440944-1CFF-B2A3-0AAA-C6B14219779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504D5A-8FC1-9E56-E84B-609E17051859}"/>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782431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A2ABC-44F7-3554-EDAB-A358DA7265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0C780BD-E792-BEAA-1DCF-F53342ABCFC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A24DDD0-5B1D-8020-BF93-47CAEE9AA4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2C6039-9D57-252F-5A8D-99E65878D4D0}"/>
              </a:ext>
            </a:extLst>
          </p:cNvPr>
          <p:cNvSpPr>
            <a:spLocks noGrp="1"/>
          </p:cNvSpPr>
          <p:nvPr>
            <p:ph type="dt" sz="half" idx="10"/>
          </p:nvPr>
        </p:nvSpPr>
        <p:spPr/>
        <p:txBody>
          <a:bodyPr/>
          <a:lstStyle/>
          <a:p>
            <a:fld id="{58D99F9D-2103-4E0F-8EC4-FC1F4C4457DE}" type="datetimeFigureOut">
              <a:rPr lang="en-US" smtClean="0"/>
              <a:t>11/2/2023</a:t>
            </a:fld>
            <a:endParaRPr lang="en-US"/>
          </a:p>
        </p:txBody>
      </p:sp>
      <p:sp>
        <p:nvSpPr>
          <p:cNvPr id="6" name="Footer Placeholder 5">
            <a:extLst>
              <a:ext uri="{FF2B5EF4-FFF2-40B4-BE49-F238E27FC236}">
                <a16:creationId xmlns:a16="http://schemas.microsoft.com/office/drawing/2014/main" id="{9BEB76FC-61C6-4829-C66D-C7866106D8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3A0893-9D1B-F153-0146-E9D789F83E2F}"/>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40963478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106E1-39AB-A22C-A48E-204387FF71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6495BD4-345E-28A8-7542-09EBCFE5448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71D599F-2A82-2198-B861-AC33404D8E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D31AA9-A5FB-8CDD-6253-67D7455C4235}"/>
              </a:ext>
            </a:extLst>
          </p:cNvPr>
          <p:cNvSpPr>
            <a:spLocks noGrp="1"/>
          </p:cNvSpPr>
          <p:nvPr>
            <p:ph type="dt" sz="half" idx="10"/>
          </p:nvPr>
        </p:nvSpPr>
        <p:spPr/>
        <p:txBody>
          <a:bodyPr/>
          <a:lstStyle/>
          <a:p>
            <a:fld id="{58D99F9D-2103-4E0F-8EC4-FC1F4C4457DE}" type="datetimeFigureOut">
              <a:rPr lang="en-US" smtClean="0"/>
              <a:t>11/2/2023</a:t>
            </a:fld>
            <a:endParaRPr lang="en-US"/>
          </a:p>
        </p:txBody>
      </p:sp>
      <p:sp>
        <p:nvSpPr>
          <p:cNvPr id="6" name="Footer Placeholder 5">
            <a:extLst>
              <a:ext uri="{FF2B5EF4-FFF2-40B4-BE49-F238E27FC236}">
                <a16:creationId xmlns:a16="http://schemas.microsoft.com/office/drawing/2014/main" id="{F0B8BE3D-B9EA-2FBD-30D4-F3E27BED1E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0C8A2B-FCAD-BAA3-3895-F9BFBF400132}"/>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8539720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B27B3B-57B1-8EC6-F60D-CE06738FE2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4ADF1A6-BC23-4B53-AA1E-B4A067D68A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955DD4-AF41-903E-9CB6-AE7354320E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D99F9D-2103-4E0F-8EC4-FC1F4C4457DE}" type="datetimeFigureOut">
              <a:rPr lang="en-US" smtClean="0"/>
              <a:t>11/2/2023</a:t>
            </a:fld>
            <a:endParaRPr lang="en-US"/>
          </a:p>
        </p:txBody>
      </p:sp>
      <p:sp>
        <p:nvSpPr>
          <p:cNvPr id="5" name="Footer Placeholder 4">
            <a:extLst>
              <a:ext uri="{FF2B5EF4-FFF2-40B4-BE49-F238E27FC236}">
                <a16:creationId xmlns:a16="http://schemas.microsoft.com/office/drawing/2014/main" id="{CAE72B7F-D555-531F-2C63-9572043D10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7EE6AFC-F75D-05EF-B43F-F3DF16453D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1D7288-C082-4AF9-AFAF-E424ECD592AC}" type="slidenum">
              <a:rPr lang="en-US" smtClean="0"/>
              <a:t>‹#›</a:t>
            </a:fld>
            <a:endParaRPr lang="en-US"/>
          </a:p>
        </p:txBody>
      </p:sp>
    </p:spTree>
    <p:extLst>
      <p:ext uri="{BB962C8B-B14F-4D97-AF65-F5344CB8AC3E}">
        <p14:creationId xmlns:p14="http://schemas.microsoft.com/office/powerpoint/2010/main" val="6626587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oi.org/10.3389/fbioe.2020.00834"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9.jpeg"/></Relationships>
</file>

<file path=ppt/slides/_rels/slide11.xml.rels><?xml version="1.0" encoding="UTF-8" standalone="yes"?>
<Relationships xmlns="http://schemas.openxmlformats.org/package/2006/relationships"><Relationship Id="rId3" Type="http://schemas.openxmlformats.org/officeDocument/2006/relationships/hyperlink" Target="https://doi.org/10.3389/fbioe.2020.00834"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12.xml.rels><?xml version="1.0" encoding="UTF-8" standalone="yes"?>
<Relationships xmlns="http://schemas.openxmlformats.org/package/2006/relationships"><Relationship Id="rId3" Type="http://schemas.openxmlformats.org/officeDocument/2006/relationships/image" Target="../media/image160.png"/><Relationship Id="rId2" Type="http://schemas.openxmlformats.org/officeDocument/2006/relationships/image" Target="../media/image150.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170.png"/></Relationships>
</file>

<file path=ppt/slides/_rels/slide13.xml.rels><?xml version="1.0" encoding="UTF-8" standalone="yes"?>
<Relationships xmlns="http://schemas.openxmlformats.org/package/2006/relationships"><Relationship Id="rId3" Type="http://schemas.openxmlformats.org/officeDocument/2006/relationships/image" Target="../media/image160.png"/><Relationship Id="rId7" Type="http://schemas.openxmlformats.org/officeDocument/2006/relationships/image" Target="../media/image24.png"/><Relationship Id="rId2" Type="http://schemas.openxmlformats.org/officeDocument/2006/relationships/image" Target="../media/image150.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1.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hyperlink" Target="https://doi.org/10.1002/bies.201600188" TargetMode="External"/><Relationship Id="rId2" Type="http://schemas.openxmlformats.org/officeDocument/2006/relationships/image" Target="../media/image33.jpe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3.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45.svg"/></Relationships>
</file>

<file path=ppt/slides/_rels/slide2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 Id="rId4" Type="http://schemas.openxmlformats.org/officeDocument/2006/relationships/image" Target="../media/image52.png"/></Relationships>
</file>

<file path=ppt/slides/_rels/slide34.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hyperlink" Target="https://github.com/sutoiku/autostat" TargetMode="External"/><Relationship Id="rId2" Type="http://schemas.openxmlformats.org/officeDocument/2006/relationships/image" Target="../media/image55.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hyperlink" Target="https://github.com/sutoiku/autostat" TargetMode="External"/><Relationship Id="rId2" Type="http://schemas.openxmlformats.org/officeDocument/2006/relationships/image" Target="../media/image56.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hyperlink" Target="https://github.com/sutoiku/autostat" TargetMode="Externa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hyperlink" Target="https://github.com/sutoiku/autostat" TargetMode="Externa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hyperlink" Target="https://github.com/sutoiku/autostat" TargetMode="Externa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hyperlink" Target="https://github.com/sutoiku/autostat" TargetMode="Externa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hyperlink" Target="https://github.com/sutoiku/autostat" TargetMode="Externa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63.png"/><Relationship Id="rId4" Type="http://schemas.openxmlformats.org/officeDocument/2006/relationships/image" Target="../media/image62.png"/></Relationships>
</file>

<file path=ppt/slides/_rels/slide46.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66.png"/><Relationship Id="rId4" Type="http://schemas.openxmlformats.org/officeDocument/2006/relationships/image" Target="../media/image65.png"/></Relationships>
</file>

<file path=ppt/slides/_rels/slide47.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png"/><Relationship Id="rId1" Type="http://schemas.openxmlformats.org/officeDocument/2006/relationships/slideLayout" Target="../slideLayouts/slideLayout6.xml"/><Relationship Id="rId4" Type="http://schemas.openxmlformats.org/officeDocument/2006/relationships/image" Target="../media/image70.png"/></Relationships>
</file>

<file path=ppt/slides/_rels/slide49.xml.rels><?xml version="1.0" encoding="UTF-8" standalone="yes"?>
<Relationships xmlns="http://schemas.openxmlformats.org/package/2006/relationships"><Relationship Id="rId8" Type="http://schemas.openxmlformats.org/officeDocument/2006/relationships/image" Target="../media/image76.png"/><Relationship Id="rId3" Type="http://schemas.openxmlformats.org/officeDocument/2006/relationships/image" Target="../media/image71.png"/><Relationship Id="rId7" Type="http://schemas.openxmlformats.org/officeDocument/2006/relationships/image" Target="../media/image75.png"/><Relationship Id="rId2" Type="http://schemas.openxmlformats.org/officeDocument/2006/relationships/notesSlide" Target="../notesSlides/notesSlide23.xml"/><Relationship Id="rId1" Type="http://schemas.openxmlformats.org/officeDocument/2006/relationships/slideLayout" Target="../slideLayouts/slideLayout6.xml"/><Relationship Id="rId6" Type="http://schemas.openxmlformats.org/officeDocument/2006/relationships/image" Target="../media/image74.png"/><Relationship Id="rId5" Type="http://schemas.openxmlformats.org/officeDocument/2006/relationships/image" Target="../media/image73.png"/><Relationship Id="rId4" Type="http://schemas.openxmlformats.org/officeDocument/2006/relationships/image" Target="../media/image72.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3.svg"/><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24.xml"/><Relationship Id="rId1" Type="http://schemas.openxmlformats.org/officeDocument/2006/relationships/slideLayout" Target="../slideLayouts/slideLayout6.xml"/><Relationship Id="rId4" Type="http://schemas.openxmlformats.org/officeDocument/2006/relationships/image" Target="../media/image78.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0.sv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50.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80.png"/><Relationship Id="rId5" Type="http://schemas.openxmlformats.org/officeDocument/2006/relationships/image" Target="../media/image170.png"/><Relationship Id="rId4" Type="http://schemas.openxmlformats.org/officeDocument/2006/relationships/image" Target="../media/image16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olorful swirls of paint&#10;&#10;Description automatically generated with medium confidence">
            <a:extLst>
              <a:ext uri="{FF2B5EF4-FFF2-40B4-BE49-F238E27FC236}">
                <a16:creationId xmlns:a16="http://schemas.microsoft.com/office/drawing/2014/main" id="{4BAEF096-9290-154F-595C-2DF99C35FB38}"/>
              </a:ext>
            </a:extLst>
          </p:cNvPr>
          <p:cNvPicPr>
            <a:picLocks noChangeAspect="1"/>
          </p:cNvPicPr>
          <p:nvPr/>
        </p:nvPicPr>
        <p:blipFill rotWithShape="1">
          <a:blip r:embed="rId2"/>
          <a:srcRect r="16575" b="-1"/>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D8BE1C-948E-1CCF-778D-A14945AFD832}"/>
              </a:ext>
            </a:extLst>
          </p:cNvPr>
          <p:cNvSpPr>
            <a:spLocks noGrp="1"/>
          </p:cNvSpPr>
          <p:nvPr>
            <p:ph type="ctrTitle"/>
          </p:nvPr>
        </p:nvSpPr>
        <p:spPr>
          <a:xfrm>
            <a:off x="477981" y="1122363"/>
            <a:ext cx="4023360" cy="3204134"/>
          </a:xfrm>
        </p:spPr>
        <p:txBody>
          <a:bodyPr anchor="b">
            <a:normAutofit/>
          </a:bodyPr>
          <a:lstStyle/>
          <a:p>
            <a:pPr algn="l"/>
            <a:r>
              <a:rPr lang="en-US" sz="3700"/>
              <a:t>Designing Microbial Communities Using Interpretable Gaussian Processes</a:t>
            </a:r>
          </a:p>
        </p:txBody>
      </p:sp>
      <p:sp>
        <p:nvSpPr>
          <p:cNvPr id="3" name="Subtitle 2">
            <a:extLst>
              <a:ext uri="{FF2B5EF4-FFF2-40B4-BE49-F238E27FC236}">
                <a16:creationId xmlns:a16="http://schemas.microsoft.com/office/drawing/2014/main" id="{0424225A-5A82-3CE7-0523-E0FC9DEE5D2B}"/>
              </a:ext>
            </a:extLst>
          </p:cNvPr>
          <p:cNvSpPr>
            <a:spLocks noGrp="1"/>
          </p:cNvSpPr>
          <p:nvPr>
            <p:ph type="subTitle" idx="1"/>
          </p:nvPr>
        </p:nvSpPr>
        <p:spPr>
          <a:xfrm>
            <a:off x="477980" y="4872922"/>
            <a:ext cx="4023359" cy="1208141"/>
          </a:xfrm>
        </p:spPr>
        <p:txBody>
          <a:bodyPr>
            <a:normAutofit/>
          </a:bodyPr>
          <a:lstStyle/>
          <a:p>
            <a:pPr algn="l"/>
            <a:r>
              <a:rPr lang="en-US" sz="2000"/>
              <a:t>Understanding and Designing Systems with Data</a:t>
            </a:r>
          </a:p>
        </p:txBody>
      </p:sp>
      <p:sp>
        <p:nvSpPr>
          <p:cNvPr id="25"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47891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6E53F-6706-962C-7561-BCCA9D89EF28}"/>
              </a:ext>
            </a:extLst>
          </p:cNvPr>
          <p:cNvSpPr>
            <a:spLocks noGrp="1"/>
          </p:cNvSpPr>
          <p:nvPr>
            <p:ph type="title"/>
          </p:nvPr>
        </p:nvSpPr>
        <p:spPr>
          <a:xfrm>
            <a:off x="1051560" y="586822"/>
            <a:ext cx="3657600" cy="1645920"/>
          </a:xfrm>
        </p:spPr>
        <p:txBody>
          <a:bodyPr vert="horz" lIns="91440" tIns="45720" rIns="91440" bIns="45720" rtlCol="0" anchor="ctr">
            <a:normAutofit/>
          </a:bodyPr>
          <a:lstStyle/>
          <a:p>
            <a:r>
              <a:rPr lang="en-US" sz="3200" dirty="0"/>
              <a:t>Why not monocultures? Why stable communities?</a:t>
            </a:r>
          </a:p>
        </p:txBody>
      </p:sp>
      <p:sp>
        <p:nvSpPr>
          <p:cNvPr id="5" name="TextBox 4">
            <a:extLst>
              <a:ext uri="{FF2B5EF4-FFF2-40B4-BE49-F238E27FC236}">
                <a16:creationId xmlns:a16="http://schemas.microsoft.com/office/drawing/2014/main" id="{42107F7D-4752-43B2-9070-B00F2B52F19A}"/>
              </a:ext>
            </a:extLst>
          </p:cNvPr>
          <p:cNvSpPr txBox="1"/>
          <p:nvPr/>
        </p:nvSpPr>
        <p:spPr>
          <a:xfrm>
            <a:off x="5250106" y="586822"/>
            <a:ext cx="6106742" cy="1645920"/>
          </a:xfrm>
          <a:prstGeom prst="rect">
            <a:avLst/>
          </a:prstGeom>
        </p:spPr>
        <p:txBody>
          <a:bodyPr vert="horz" lIns="91440" tIns="45720" rIns="91440" bIns="45720" rtlCol="0" anchor="ctr">
            <a:normAutofit/>
          </a:bodyPr>
          <a:lstStyle/>
          <a:p>
            <a:pPr indent="-228600">
              <a:lnSpc>
                <a:spcPct val="90000"/>
              </a:lnSpc>
              <a:spcBef>
                <a:spcPts val="0"/>
              </a:spcBef>
              <a:spcAft>
                <a:spcPts val="600"/>
              </a:spcAft>
              <a:buFont typeface="Arial" panose="020B0604020202020204" pitchFamily="34" charset="0"/>
              <a:buChar char="•"/>
            </a:pPr>
            <a:r>
              <a:rPr lang="en-US" dirty="0">
                <a:effectLst/>
              </a:rPr>
              <a:t>B. D. Karkaria, N. J. Treloar, C. P. Barnes, and A. J. H. Fedorec, “From Microbial Communities to Distributed Computing Systems,” </a:t>
            </a:r>
            <a:r>
              <a:rPr lang="en-US" i="1" dirty="0">
                <a:effectLst/>
              </a:rPr>
              <a:t>Front. Bioeng. Biotechnol.</a:t>
            </a:r>
            <a:r>
              <a:rPr lang="en-US" dirty="0">
                <a:effectLst/>
              </a:rPr>
              <a:t>, vol. 8, 2020, doi: </a:t>
            </a:r>
            <a:r>
              <a:rPr lang="en-US" dirty="0">
                <a:effectLst/>
                <a:hlinkClick r:id="rId3"/>
              </a:rPr>
              <a:t>10.3389/fbioe.2020.00834</a:t>
            </a:r>
            <a:r>
              <a:rPr lang="en-US" dirty="0">
                <a:effectLst/>
              </a:rPr>
              <a:t>.</a:t>
            </a:r>
          </a:p>
        </p:txBody>
      </p:sp>
      <p:pic>
        <p:nvPicPr>
          <p:cNvPr id="1026" name="Picture 2">
            <a:extLst>
              <a:ext uri="{FF2B5EF4-FFF2-40B4-BE49-F238E27FC236}">
                <a16:creationId xmlns:a16="http://schemas.microsoft.com/office/drawing/2014/main" id="{D5CC291E-B836-91B4-7343-6156F6FF240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4051" b="56877"/>
          <a:stretch/>
        </p:blipFill>
        <p:spPr bwMode="auto">
          <a:xfrm>
            <a:off x="470137" y="3066912"/>
            <a:ext cx="5481509" cy="280883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1D761341-D1D3-2268-CD21-2A2255B5324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47921" b="13134"/>
          <a:stretch/>
        </p:blipFill>
        <p:spPr bwMode="auto">
          <a:xfrm>
            <a:off x="6236987" y="3066912"/>
            <a:ext cx="5484876" cy="280145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37760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6E53F-6706-962C-7561-BCCA9D89EF28}"/>
              </a:ext>
            </a:extLst>
          </p:cNvPr>
          <p:cNvSpPr>
            <a:spLocks noGrp="1"/>
          </p:cNvSpPr>
          <p:nvPr>
            <p:ph type="title"/>
          </p:nvPr>
        </p:nvSpPr>
        <p:spPr>
          <a:xfrm>
            <a:off x="1046746" y="586822"/>
            <a:ext cx="3560252" cy="1645920"/>
          </a:xfrm>
        </p:spPr>
        <p:txBody>
          <a:bodyPr vert="horz" lIns="91440" tIns="45720" rIns="91440" bIns="45720" rtlCol="0" anchor="ctr">
            <a:normAutofit/>
          </a:bodyPr>
          <a:lstStyle/>
          <a:p>
            <a:r>
              <a:rPr lang="en-US" sz="2200" b="0" i="0" kern="1200" dirty="0">
                <a:solidFill>
                  <a:schemeClr val="tx1"/>
                </a:solidFill>
                <a:effectLst/>
                <a:latin typeface="+mj-lt"/>
                <a:ea typeface="+mj-ea"/>
                <a:cs typeface="+mj-cs"/>
              </a:rPr>
              <a:t>Ecological interactions used to dynamically manipulate resource allocation within co-cultures</a:t>
            </a:r>
            <a:endParaRPr lang="en-US" sz="2200" kern="1200" dirty="0">
              <a:solidFill>
                <a:schemeClr val="tx1"/>
              </a:solidFill>
              <a:latin typeface="+mj-lt"/>
              <a:ea typeface="+mj-ea"/>
              <a:cs typeface="+mj-cs"/>
            </a:endParaRPr>
          </a:p>
        </p:txBody>
      </p:sp>
      <p:sp>
        <p:nvSpPr>
          <p:cNvPr id="4" name="TextBox 3">
            <a:extLst>
              <a:ext uri="{FF2B5EF4-FFF2-40B4-BE49-F238E27FC236}">
                <a16:creationId xmlns:a16="http://schemas.microsoft.com/office/drawing/2014/main" id="{9746C57A-637F-B2AC-52B7-8F2C04DEE3AD}"/>
              </a:ext>
            </a:extLst>
          </p:cNvPr>
          <p:cNvSpPr txBox="1"/>
          <p:nvPr/>
        </p:nvSpPr>
        <p:spPr>
          <a:xfrm>
            <a:off x="5351164" y="586822"/>
            <a:ext cx="6002636" cy="1645920"/>
          </a:xfrm>
          <a:prstGeom prst="rect">
            <a:avLst/>
          </a:prstGeom>
        </p:spPr>
        <p:txBody>
          <a:bodyPr vert="horz" lIns="91440" tIns="45720" rIns="91440" bIns="45720" rtlCol="0" anchor="ctr">
            <a:normAutofit/>
          </a:bodyPr>
          <a:lstStyle/>
          <a:p>
            <a:pPr indent="-228600">
              <a:lnSpc>
                <a:spcPct val="90000"/>
              </a:lnSpc>
              <a:spcBef>
                <a:spcPts val="0"/>
              </a:spcBef>
              <a:spcAft>
                <a:spcPts val="600"/>
              </a:spcAft>
              <a:buFont typeface="Arial" panose="020B0604020202020204" pitchFamily="34" charset="0"/>
              <a:buChar char="•"/>
            </a:pPr>
            <a:r>
              <a:rPr lang="en-US" dirty="0">
                <a:effectLst/>
              </a:rPr>
              <a:t>B. D. Karkaria, N. J. Treloar, C. P. Barnes, and A. J. H. Fedorec, “From Microbial Communities to Distributed Computing Systems,” </a:t>
            </a:r>
            <a:r>
              <a:rPr lang="en-US" i="1" dirty="0">
                <a:effectLst/>
              </a:rPr>
              <a:t>Front. Bioeng. Biotechnol.</a:t>
            </a:r>
            <a:r>
              <a:rPr lang="en-US" dirty="0">
                <a:effectLst/>
              </a:rPr>
              <a:t>, vol. 8, 2020, doi: </a:t>
            </a:r>
            <a:r>
              <a:rPr lang="en-US" dirty="0">
                <a:effectLst/>
                <a:hlinkClick r:id="rId3"/>
              </a:rPr>
              <a:t>10.3389/fbioe.2020.00834</a:t>
            </a:r>
            <a:r>
              <a:rPr lang="en-US" dirty="0">
                <a:effectLst/>
              </a:rPr>
              <a:t>.</a:t>
            </a:r>
          </a:p>
        </p:txBody>
      </p:sp>
      <p:pic>
        <p:nvPicPr>
          <p:cNvPr id="2050" name="Picture 2">
            <a:extLst>
              <a:ext uri="{FF2B5EF4-FFF2-40B4-BE49-F238E27FC236}">
                <a16:creationId xmlns:a16="http://schemas.microsoft.com/office/drawing/2014/main" id="{4E6A8718-B55C-4257-39F6-D1FE7132D623}"/>
              </a:ext>
            </a:extLst>
          </p:cNvPr>
          <p:cNvPicPr>
            <a:picLocks noGrp="1" noChangeAspect="1" noChangeArrowheads="1"/>
          </p:cNvPicPr>
          <p:nvPr>
            <p:ph idx="1"/>
          </p:nvPr>
        </p:nvPicPr>
        <p:blipFill rotWithShape="1">
          <a:blip r:embed="rId4">
            <a:extLst>
              <a:ext uri="{28A0092B-C50C-407E-A947-70E740481C1C}">
                <a14:useLocalDpi xmlns:a14="http://schemas.microsoft.com/office/drawing/2010/main" val="0"/>
              </a:ext>
            </a:extLst>
          </a:blip>
          <a:srcRect b="38636"/>
          <a:stretch/>
        </p:blipFill>
        <p:spPr bwMode="auto">
          <a:xfrm>
            <a:off x="1913078" y="2911728"/>
            <a:ext cx="8450122" cy="36686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06270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D2821-2458-861D-3D84-95E84B2FB83F}"/>
              </a:ext>
            </a:extLst>
          </p:cNvPr>
          <p:cNvSpPr>
            <a:spLocks noGrp="1"/>
          </p:cNvSpPr>
          <p:nvPr>
            <p:ph type="title"/>
          </p:nvPr>
        </p:nvSpPr>
        <p:spPr/>
        <p:txBody>
          <a:bodyPr/>
          <a:lstStyle/>
          <a:p>
            <a:r>
              <a:rPr lang="en-US" dirty="0"/>
              <a:t>The model</a:t>
            </a:r>
          </a:p>
        </p:txBody>
      </p:sp>
      <p:grpSp>
        <p:nvGrpSpPr>
          <p:cNvPr id="4" name="Group 3">
            <a:extLst>
              <a:ext uri="{FF2B5EF4-FFF2-40B4-BE49-F238E27FC236}">
                <a16:creationId xmlns:a16="http://schemas.microsoft.com/office/drawing/2014/main" id="{AF0C128C-0C4D-73A2-10C9-DE8BC1EB23FB}"/>
              </a:ext>
            </a:extLst>
          </p:cNvPr>
          <p:cNvGrpSpPr/>
          <p:nvPr/>
        </p:nvGrpSpPr>
        <p:grpSpPr>
          <a:xfrm>
            <a:off x="2476754" y="2694875"/>
            <a:ext cx="2972696" cy="1971360"/>
            <a:chOff x="2896954" y="2238252"/>
            <a:chExt cx="2972696" cy="1971360"/>
          </a:xfrm>
        </p:grpSpPr>
        <p:sp>
          <p:nvSpPr>
            <p:cNvPr id="5" name="Oval 4">
              <a:extLst>
                <a:ext uri="{FF2B5EF4-FFF2-40B4-BE49-F238E27FC236}">
                  <a16:creationId xmlns:a16="http://schemas.microsoft.com/office/drawing/2014/main" id="{6CEB3168-84DA-FA18-80C9-9EAE213B2A37}"/>
                </a:ext>
              </a:extLst>
            </p:cNvPr>
            <p:cNvSpPr/>
            <p:nvPr/>
          </p:nvSpPr>
          <p:spPr>
            <a:xfrm>
              <a:off x="289695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sp>
          <p:nvSpPr>
            <p:cNvPr id="6" name="Oval 5">
              <a:extLst>
                <a:ext uri="{FF2B5EF4-FFF2-40B4-BE49-F238E27FC236}">
                  <a16:creationId xmlns:a16="http://schemas.microsoft.com/office/drawing/2014/main" id="{C71F302A-4D87-91B4-28BA-6F2ADF059460}"/>
                </a:ext>
              </a:extLst>
            </p:cNvPr>
            <p:cNvSpPr/>
            <p:nvPr/>
          </p:nvSpPr>
          <p:spPr>
            <a:xfrm>
              <a:off x="521343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cxnSp>
          <p:nvCxnSpPr>
            <p:cNvPr id="7" name="Straight Arrow Connector 6">
              <a:extLst>
                <a:ext uri="{FF2B5EF4-FFF2-40B4-BE49-F238E27FC236}">
                  <a16:creationId xmlns:a16="http://schemas.microsoft.com/office/drawing/2014/main" id="{15D03920-D9CA-A9B2-F349-06B29006C419}"/>
                </a:ext>
              </a:extLst>
            </p:cNvPr>
            <p:cNvCxnSpPr>
              <a:cxnSpLocks/>
            </p:cNvCxnSpPr>
            <p:nvPr/>
          </p:nvCxnSpPr>
          <p:spPr>
            <a:xfrm>
              <a:off x="3926105" y="2648388"/>
              <a:ext cx="919778" cy="0"/>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FE1C36F8-155B-4AB3-DF94-72680D09D1D4}"/>
                    </a:ext>
                  </a:extLst>
                </p:cNvPr>
                <p:cNvSpPr txBox="1"/>
                <p:nvPr/>
              </p:nvSpPr>
              <p:spPr>
                <a:xfrm>
                  <a:off x="3010353" y="2363170"/>
                  <a:ext cx="460767" cy="369332"/>
                </a:xfrm>
                <a:prstGeom prst="rect">
                  <a:avLst/>
                </a:prstGeom>
                <a:noFill/>
              </p:spPr>
              <p:txBody>
                <a:bodyPr wrap="none" rtlCol="0" anchor="ctr">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m:oMathPara>
                  </a14:m>
                  <a:endParaRPr lang="en-US" dirty="0"/>
                </a:p>
              </p:txBody>
            </p:sp>
          </mc:Choice>
          <mc:Fallback xmlns="">
            <p:sp>
              <p:nvSpPr>
                <p:cNvPr id="8" name="TextBox 7">
                  <a:extLst>
                    <a:ext uri="{FF2B5EF4-FFF2-40B4-BE49-F238E27FC236}">
                      <a16:creationId xmlns:a16="http://schemas.microsoft.com/office/drawing/2014/main" id="{FE1C36F8-155B-4AB3-DF94-72680D09D1D4}"/>
                    </a:ext>
                  </a:extLst>
                </p:cNvPr>
                <p:cNvSpPr txBox="1">
                  <a:spLocks noRot="1" noChangeAspect="1" noMove="1" noResize="1" noEditPoints="1" noAdjustHandles="1" noChangeArrowheads="1" noChangeShapeType="1" noTextEdit="1"/>
                </p:cNvSpPr>
                <p:nvPr/>
              </p:nvSpPr>
              <p:spPr>
                <a:xfrm>
                  <a:off x="3010353" y="2363170"/>
                  <a:ext cx="460767" cy="369332"/>
                </a:xfrm>
                <a:prstGeom prst="rect">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8312D692-C395-FCC4-1B8B-24D40CDA0634}"/>
                    </a:ext>
                  </a:extLst>
                </p:cNvPr>
                <p:cNvSpPr txBox="1"/>
                <p:nvPr/>
              </p:nvSpPr>
              <p:spPr>
                <a:xfrm>
                  <a:off x="5324132" y="2373620"/>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oMath>
                    </m:oMathPara>
                  </a14:m>
                  <a:endParaRPr lang="en-US" dirty="0"/>
                </a:p>
              </p:txBody>
            </p:sp>
          </mc:Choice>
          <mc:Fallback xmlns="">
            <p:sp>
              <p:nvSpPr>
                <p:cNvPr id="9" name="TextBox 8">
                  <a:extLst>
                    <a:ext uri="{FF2B5EF4-FFF2-40B4-BE49-F238E27FC236}">
                      <a16:creationId xmlns:a16="http://schemas.microsoft.com/office/drawing/2014/main" id="{8312D692-C395-FCC4-1B8B-24D40CDA0634}"/>
                    </a:ext>
                  </a:extLst>
                </p:cNvPr>
                <p:cNvSpPr txBox="1">
                  <a:spLocks noRot="1" noChangeAspect="1" noMove="1" noResize="1" noEditPoints="1" noAdjustHandles="1" noChangeArrowheads="1" noChangeShapeType="1" noTextEdit="1"/>
                </p:cNvSpPr>
                <p:nvPr/>
              </p:nvSpPr>
              <p:spPr>
                <a:xfrm>
                  <a:off x="5324132" y="2373620"/>
                  <a:ext cx="466090" cy="369332"/>
                </a:xfrm>
                <a:prstGeom prst="rect">
                  <a:avLst/>
                </a:prstGeom>
                <a:blipFill>
                  <a:blip r:embed="rId3"/>
                  <a:stretch>
                    <a:fillRect/>
                  </a:stretch>
                </a:blipFill>
              </p:spPr>
              <p:txBody>
                <a:bodyPr/>
                <a:lstStyle/>
                <a:p>
                  <a:r>
                    <a:rPr lang="en-US">
                      <a:noFill/>
                    </a:rPr>
                    <a:t> </a:t>
                  </a:r>
                </a:p>
              </p:txBody>
            </p:sp>
          </mc:Fallback>
        </mc:AlternateContent>
        <p:sp>
          <p:nvSpPr>
            <p:cNvPr id="10" name="Oval 9">
              <a:extLst>
                <a:ext uri="{FF2B5EF4-FFF2-40B4-BE49-F238E27FC236}">
                  <a16:creationId xmlns:a16="http://schemas.microsoft.com/office/drawing/2014/main" id="{90C5717A-67EA-C2F6-9857-D3B1CA115F95}"/>
                </a:ext>
              </a:extLst>
            </p:cNvPr>
            <p:cNvSpPr/>
            <p:nvPr/>
          </p:nvSpPr>
          <p:spPr>
            <a:xfrm>
              <a:off x="4073123" y="3553396"/>
              <a:ext cx="656216" cy="656216"/>
            </a:xfrm>
            <a:prstGeom prst="ellipse">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highlight>
                  <a:srgbClr val="FF0000"/>
                </a:highlight>
              </a:endParaRP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D40F7503-6ACE-4AAB-BD9E-269351D8C6B9}"/>
                    </a:ext>
                  </a:extLst>
                </p:cNvPr>
                <p:cNvSpPr txBox="1"/>
                <p:nvPr/>
              </p:nvSpPr>
              <p:spPr>
                <a:xfrm>
                  <a:off x="4184404" y="3667629"/>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oMath>
                    </m:oMathPara>
                  </a14:m>
                  <a:endParaRPr lang="en-US" dirty="0"/>
                </a:p>
              </p:txBody>
            </p:sp>
          </mc:Choice>
          <mc:Fallback xmlns="">
            <p:sp>
              <p:nvSpPr>
                <p:cNvPr id="11" name="TextBox 10">
                  <a:extLst>
                    <a:ext uri="{FF2B5EF4-FFF2-40B4-BE49-F238E27FC236}">
                      <a16:creationId xmlns:a16="http://schemas.microsoft.com/office/drawing/2014/main" id="{D40F7503-6ACE-4AAB-BD9E-269351D8C6B9}"/>
                    </a:ext>
                  </a:extLst>
                </p:cNvPr>
                <p:cNvSpPr txBox="1">
                  <a:spLocks noRot="1" noChangeAspect="1" noMove="1" noResize="1" noEditPoints="1" noAdjustHandles="1" noChangeArrowheads="1" noChangeShapeType="1" noTextEdit="1"/>
                </p:cNvSpPr>
                <p:nvPr/>
              </p:nvSpPr>
              <p:spPr>
                <a:xfrm>
                  <a:off x="4184404" y="3667629"/>
                  <a:ext cx="466090" cy="369332"/>
                </a:xfrm>
                <a:prstGeom prst="rect">
                  <a:avLst/>
                </a:prstGeom>
                <a:blipFill>
                  <a:blip r:embed="rId4"/>
                  <a:stretch>
                    <a:fillRect/>
                  </a:stretch>
                </a:blipFill>
              </p:spPr>
              <p:txBody>
                <a:bodyPr/>
                <a:lstStyle/>
                <a:p>
                  <a:r>
                    <a:rPr lang="en-US">
                      <a:noFill/>
                    </a:rPr>
                    <a:t> </a:t>
                  </a:r>
                </a:p>
              </p:txBody>
            </p:sp>
          </mc:Fallback>
        </mc:AlternateContent>
        <p:cxnSp>
          <p:nvCxnSpPr>
            <p:cNvPr id="12" name="Straight Arrow Connector 11">
              <a:extLst>
                <a:ext uri="{FF2B5EF4-FFF2-40B4-BE49-F238E27FC236}">
                  <a16:creationId xmlns:a16="http://schemas.microsoft.com/office/drawing/2014/main" id="{029F4C94-0374-7A4F-728B-7DDDF60C0FF1}"/>
                </a:ext>
              </a:extLst>
            </p:cNvPr>
            <p:cNvCxnSpPr>
              <a:cxnSpLocks/>
            </p:cNvCxnSpPr>
            <p:nvPr/>
          </p:nvCxnSpPr>
          <p:spPr>
            <a:xfrm>
              <a:off x="3613234" y="2983668"/>
              <a:ext cx="459889" cy="569728"/>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984DDD1E-8EAD-DF84-1EA2-6E780304CA2A}"/>
                </a:ext>
              </a:extLst>
            </p:cNvPr>
            <p:cNvCxnSpPr>
              <a:cxnSpLocks/>
            </p:cNvCxnSpPr>
            <p:nvPr/>
          </p:nvCxnSpPr>
          <p:spPr>
            <a:xfrm flipH="1">
              <a:off x="4729339" y="2892675"/>
              <a:ext cx="401604" cy="536325"/>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grpSp>
      <p:pic>
        <p:nvPicPr>
          <p:cNvPr id="14" name="Picture 13">
            <a:extLst>
              <a:ext uri="{FF2B5EF4-FFF2-40B4-BE49-F238E27FC236}">
                <a16:creationId xmlns:a16="http://schemas.microsoft.com/office/drawing/2014/main" id="{D28AAE21-E0E3-5CF7-8D1F-93F81419C630}"/>
              </a:ext>
            </a:extLst>
          </p:cNvPr>
          <p:cNvPicPr>
            <a:picLocks noChangeAspect="1"/>
          </p:cNvPicPr>
          <p:nvPr/>
        </p:nvPicPr>
        <p:blipFill>
          <a:blip r:embed="rId5"/>
          <a:stretch>
            <a:fillRect/>
          </a:stretch>
        </p:blipFill>
        <p:spPr>
          <a:xfrm>
            <a:off x="6160744" y="2845270"/>
            <a:ext cx="3658123" cy="1670571"/>
          </a:xfrm>
          <a:prstGeom prst="rect">
            <a:avLst/>
          </a:prstGeom>
        </p:spPr>
      </p:pic>
      <p:sp>
        <p:nvSpPr>
          <p:cNvPr id="3" name="TextBox 2">
            <a:extLst>
              <a:ext uri="{FF2B5EF4-FFF2-40B4-BE49-F238E27FC236}">
                <a16:creationId xmlns:a16="http://schemas.microsoft.com/office/drawing/2014/main" id="{96551495-F880-855D-FE3F-89096EC084C6}"/>
              </a:ext>
            </a:extLst>
          </p:cNvPr>
          <p:cNvSpPr txBox="1"/>
          <p:nvPr/>
        </p:nvSpPr>
        <p:spPr>
          <a:xfrm>
            <a:off x="6324814" y="4639622"/>
            <a:ext cx="3329981" cy="369332"/>
          </a:xfrm>
          <a:prstGeom prst="rect">
            <a:avLst/>
          </a:prstGeom>
          <a:noFill/>
        </p:spPr>
        <p:txBody>
          <a:bodyPr wrap="square" rtlCol="0">
            <a:spAutoFit/>
          </a:bodyPr>
          <a:lstStyle/>
          <a:p>
            <a:r>
              <a:rPr lang="en-US" dirty="0"/>
              <a:t>Generalized Lotka-Volterra model</a:t>
            </a:r>
          </a:p>
        </p:txBody>
      </p:sp>
    </p:spTree>
    <p:extLst>
      <p:ext uri="{BB962C8B-B14F-4D97-AF65-F5344CB8AC3E}">
        <p14:creationId xmlns:p14="http://schemas.microsoft.com/office/powerpoint/2010/main" val="26739957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D2821-2458-861D-3D84-95E84B2FB83F}"/>
              </a:ext>
            </a:extLst>
          </p:cNvPr>
          <p:cNvSpPr>
            <a:spLocks noGrp="1"/>
          </p:cNvSpPr>
          <p:nvPr>
            <p:ph type="title"/>
          </p:nvPr>
        </p:nvSpPr>
        <p:spPr/>
        <p:txBody>
          <a:bodyPr/>
          <a:lstStyle/>
          <a:p>
            <a:r>
              <a:rPr lang="en-US" dirty="0"/>
              <a:t>The model</a:t>
            </a:r>
          </a:p>
        </p:txBody>
      </p:sp>
      <p:grpSp>
        <p:nvGrpSpPr>
          <p:cNvPr id="4" name="Group 3">
            <a:extLst>
              <a:ext uri="{FF2B5EF4-FFF2-40B4-BE49-F238E27FC236}">
                <a16:creationId xmlns:a16="http://schemas.microsoft.com/office/drawing/2014/main" id="{AF0C128C-0C4D-73A2-10C9-DE8BC1EB23FB}"/>
              </a:ext>
            </a:extLst>
          </p:cNvPr>
          <p:cNvGrpSpPr/>
          <p:nvPr/>
        </p:nvGrpSpPr>
        <p:grpSpPr>
          <a:xfrm>
            <a:off x="2476754" y="2694875"/>
            <a:ext cx="2972696" cy="1971360"/>
            <a:chOff x="2896954" y="2238252"/>
            <a:chExt cx="2972696" cy="1971360"/>
          </a:xfrm>
        </p:grpSpPr>
        <p:sp>
          <p:nvSpPr>
            <p:cNvPr id="5" name="Oval 4">
              <a:extLst>
                <a:ext uri="{FF2B5EF4-FFF2-40B4-BE49-F238E27FC236}">
                  <a16:creationId xmlns:a16="http://schemas.microsoft.com/office/drawing/2014/main" id="{6CEB3168-84DA-FA18-80C9-9EAE213B2A37}"/>
                </a:ext>
              </a:extLst>
            </p:cNvPr>
            <p:cNvSpPr/>
            <p:nvPr/>
          </p:nvSpPr>
          <p:spPr>
            <a:xfrm>
              <a:off x="289695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sp>
          <p:nvSpPr>
            <p:cNvPr id="6" name="Oval 5">
              <a:extLst>
                <a:ext uri="{FF2B5EF4-FFF2-40B4-BE49-F238E27FC236}">
                  <a16:creationId xmlns:a16="http://schemas.microsoft.com/office/drawing/2014/main" id="{C71F302A-4D87-91B4-28BA-6F2ADF059460}"/>
                </a:ext>
              </a:extLst>
            </p:cNvPr>
            <p:cNvSpPr/>
            <p:nvPr/>
          </p:nvSpPr>
          <p:spPr>
            <a:xfrm>
              <a:off x="521343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cxnSp>
          <p:nvCxnSpPr>
            <p:cNvPr id="7" name="Straight Arrow Connector 6">
              <a:extLst>
                <a:ext uri="{FF2B5EF4-FFF2-40B4-BE49-F238E27FC236}">
                  <a16:creationId xmlns:a16="http://schemas.microsoft.com/office/drawing/2014/main" id="{15D03920-D9CA-A9B2-F349-06B29006C419}"/>
                </a:ext>
              </a:extLst>
            </p:cNvPr>
            <p:cNvCxnSpPr>
              <a:cxnSpLocks/>
            </p:cNvCxnSpPr>
            <p:nvPr/>
          </p:nvCxnSpPr>
          <p:spPr>
            <a:xfrm>
              <a:off x="3926105" y="2648388"/>
              <a:ext cx="919778" cy="0"/>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FE1C36F8-155B-4AB3-DF94-72680D09D1D4}"/>
                    </a:ext>
                  </a:extLst>
                </p:cNvPr>
                <p:cNvSpPr txBox="1"/>
                <p:nvPr/>
              </p:nvSpPr>
              <p:spPr>
                <a:xfrm>
                  <a:off x="3010353" y="2363170"/>
                  <a:ext cx="460767" cy="369332"/>
                </a:xfrm>
                <a:prstGeom prst="rect">
                  <a:avLst/>
                </a:prstGeom>
                <a:noFill/>
              </p:spPr>
              <p:txBody>
                <a:bodyPr wrap="none" rtlCol="0" anchor="ctr">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m:oMathPara>
                  </a14:m>
                  <a:endParaRPr lang="en-US" dirty="0"/>
                </a:p>
              </p:txBody>
            </p:sp>
          </mc:Choice>
          <mc:Fallback xmlns="">
            <p:sp>
              <p:nvSpPr>
                <p:cNvPr id="8" name="TextBox 7">
                  <a:extLst>
                    <a:ext uri="{FF2B5EF4-FFF2-40B4-BE49-F238E27FC236}">
                      <a16:creationId xmlns:a16="http://schemas.microsoft.com/office/drawing/2014/main" id="{FE1C36F8-155B-4AB3-DF94-72680D09D1D4}"/>
                    </a:ext>
                  </a:extLst>
                </p:cNvPr>
                <p:cNvSpPr txBox="1">
                  <a:spLocks noRot="1" noChangeAspect="1" noMove="1" noResize="1" noEditPoints="1" noAdjustHandles="1" noChangeArrowheads="1" noChangeShapeType="1" noTextEdit="1"/>
                </p:cNvSpPr>
                <p:nvPr/>
              </p:nvSpPr>
              <p:spPr>
                <a:xfrm>
                  <a:off x="3010353" y="2363170"/>
                  <a:ext cx="460767" cy="369332"/>
                </a:xfrm>
                <a:prstGeom prst="rect">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8312D692-C395-FCC4-1B8B-24D40CDA0634}"/>
                    </a:ext>
                  </a:extLst>
                </p:cNvPr>
                <p:cNvSpPr txBox="1"/>
                <p:nvPr/>
              </p:nvSpPr>
              <p:spPr>
                <a:xfrm>
                  <a:off x="5324132" y="2373620"/>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oMath>
                    </m:oMathPara>
                  </a14:m>
                  <a:endParaRPr lang="en-US" dirty="0"/>
                </a:p>
              </p:txBody>
            </p:sp>
          </mc:Choice>
          <mc:Fallback xmlns="">
            <p:sp>
              <p:nvSpPr>
                <p:cNvPr id="9" name="TextBox 8">
                  <a:extLst>
                    <a:ext uri="{FF2B5EF4-FFF2-40B4-BE49-F238E27FC236}">
                      <a16:creationId xmlns:a16="http://schemas.microsoft.com/office/drawing/2014/main" id="{8312D692-C395-FCC4-1B8B-24D40CDA0634}"/>
                    </a:ext>
                  </a:extLst>
                </p:cNvPr>
                <p:cNvSpPr txBox="1">
                  <a:spLocks noRot="1" noChangeAspect="1" noMove="1" noResize="1" noEditPoints="1" noAdjustHandles="1" noChangeArrowheads="1" noChangeShapeType="1" noTextEdit="1"/>
                </p:cNvSpPr>
                <p:nvPr/>
              </p:nvSpPr>
              <p:spPr>
                <a:xfrm>
                  <a:off x="5324132" y="2373620"/>
                  <a:ext cx="466090" cy="369332"/>
                </a:xfrm>
                <a:prstGeom prst="rect">
                  <a:avLst/>
                </a:prstGeom>
                <a:blipFill>
                  <a:blip r:embed="rId3"/>
                  <a:stretch>
                    <a:fillRect/>
                  </a:stretch>
                </a:blipFill>
              </p:spPr>
              <p:txBody>
                <a:bodyPr/>
                <a:lstStyle/>
                <a:p>
                  <a:r>
                    <a:rPr lang="en-US">
                      <a:noFill/>
                    </a:rPr>
                    <a:t> </a:t>
                  </a:r>
                </a:p>
              </p:txBody>
            </p:sp>
          </mc:Fallback>
        </mc:AlternateContent>
        <p:sp>
          <p:nvSpPr>
            <p:cNvPr id="10" name="Oval 9">
              <a:extLst>
                <a:ext uri="{FF2B5EF4-FFF2-40B4-BE49-F238E27FC236}">
                  <a16:creationId xmlns:a16="http://schemas.microsoft.com/office/drawing/2014/main" id="{90C5717A-67EA-C2F6-9857-D3B1CA115F95}"/>
                </a:ext>
              </a:extLst>
            </p:cNvPr>
            <p:cNvSpPr/>
            <p:nvPr/>
          </p:nvSpPr>
          <p:spPr>
            <a:xfrm>
              <a:off x="4073123" y="3553396"/>
              <a:ext cx="656216" cy="656216"/>
            </a:xfrm>
            <a:prstGeom prst="ellipse">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highlight>
                  <a:srgbClr val="FF0000"/>
                </a:highlight>
              </a:endParaRP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D40F7503-6ACE-4AAB-BD9E-269351D8C6B9}"/>
                    </a:ext>
                  </a:extLst>
                </p:cNvPr>
                <p:cNvSpPr txBox="1"/>
                <p:nvPr/>
              </p:nvSpPr>
              <p:spPr>
                <a:xfrm>
                  <a:off x="4184404" y="3673008"/>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oMath>
                    </m:oMathPara>
                  </a14:m>
                  <a:endParaRPr lang="en-US" dirty="0"/>
                </a:p>
              </p:txBody>
            </p:sp>
          </mc:Choice>
          <mc:Fallback xmlns="">
            <p:sp>
              <p:nvSpPr>
                <p:cNvPr id="11" name="TextBox 10">
                  <a:extLst>
                    <a:ext uri="{FF2B5EF4-FFF2-40B4-BE49-F238E27FC236}">
                      <a16:creationId xmlns:a16="http://schemas.microsoft.com/office/drawing/2014/main" id="{D40F7503-6ACE-4AAB-BD9E-269351D8C6B9}"/>
                    </a:ext>
                  </a:extLst>
                </p:cNvPr>
                <p:cNvSpPr txBox="1">
                  <a:spLocks noRot="1" noChangeAspect="1" noMove="1" noResize="1" noEditPoints="1" noAdjustHandles="1" noChangeArrowheads="1" noChangeShapeType="1" noTextEdit="1"/>
                </p:cNvSpPr>
                <p:nvPr/>
              </p:nvSpPr>
              <p:spPr>
                <a:xfrm>
                  <a:off x="4184404" y="3673008"/>
                  <a:ext cx="466090" cy="369332"/>
                </a:xfrm>
                <a:prstGeom prst="rect">
                  <a:avLst/>
                </a:prstGeom>
                <a:blipFill>
                  <a:blip r:embed="rId4"/>
                  <a:stretch>
                    <a:fillRect/>
                  </a:stretch>
                </a:blipFill>
              </p:spPr>
              <p:txBody>
                <a:bodyPr/>
                <a:lstStyle/>
                <a:p>
                  <a:r>
                    <a:rPr lang="en-US">
                      <a:noFill/>
                    </a:rPr>
                    <a:t> </a:t>
                  </a:r>
                </a:p>
              </p:txBody>
            </p:sp>
          </mc:Fallback>
        </mc:AlternateContent>
        <p:cxnSp>
          <p:nvCxnSpPr>
            <p:cNvPr id="12" name="Straight Arrow Connector 11">
              <a:extLst>
                <a:ext uri="{FF2B5EF4-FFF2-40B4-BE49-F238E27FC236}">
                  <a16:creationId xmlns:a16="http://schemas.microsoft.com/office/drawing/2014/main" id="{029F4C94-0374-7A4F-728B-7DDDF60C0FF1}"/>
                </a:ext>
              </a:extLst>
            </p:cNvPr>
            <p:cNvCxnSpPr>
              <a:cxnSpLocks/>
            </p:cNvCxnSpPr>
            <p:nvPr/>
          </p:nvCxnSpPr>
          <p:spPr>
            <a:xfrm>
              <a:off x="3613234" y="2983668"/>
              <a:ext cx="459889" cy="569728"/>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984DDD1E-8EAD-DF84-1EA2-6E780304CA2A}"/>
                </a:ext>
              </a:extLst>
            </p:cNvPr>
            <p:cNvCxnSpPr>
              <a:cxnSpLocks/>
            </p:cNvCxnSpPr>
            <p:nvPr/>
          </p:nvCxnSpPr>
          <p:spPr>
            <a:xfrm flipH="1">
              <a:off x="4729339" y="2892675"/>
              <a:ext cx="401604" cy="536325"/>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grpSp>
      <p:pic>
        <p:nvPicPr>
          <p:cNvPr id="14" name="Picture 13">
            <a:extLst>
              <a:ext uri="{FF2B5EF4-FFF2-40B4-BE49-F238E27FC236}">
                <a16:creationId xmlns:a16="http://schemas.microsoft.com/office/drawing/2014/main" id="{D28AAE21-E0E3-5CF7-8D1F-93F81419C630}"/>
              </a:ext>
            </a:extLst>
          </p:cNvPr>
          <p:cNvPicPr>
            <a:picLocks noChangeAspect="1"/>
          </p:cNvPicPr>
          <p:nvPr/>
        </p:nvPicPr>
        <p:blipFill>
          <a:blip r:embed="rId5"/>
          <a:stretch>
            <a:fillRect/>
          </a:stretch>
        </p:blipFill>
        <p:spPr>
          <a:xfrm>
            <a:off x="6160744" y="2845270"/>
            <a:ext cx="3658123" cy="1670571"/>
          </a:xfrm>
          <a:prstGeom prst="rect">
            <a:avLst/>
          </a:prstGeom>
        </p:spPr>
      </p:pic>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D9490876-40FD-25F6-63C1-3DF48230ACB0}"/>
                  </a:ext>
                </a:extLst>
              </p:cNvPr>
              <p:cNvSpPr txBox="1"/>
              <p:nvPr/>
            </p:nvSpPr>
            <p:spPr>
              <a:xfrm>
                <a:off x="7125979" y="5372086"/>
                <a:ext cx="1727652" cy="73321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i="1" smtClean="0">
                              <a:latin typeface="Cambria Math" panose="02040503050406030204" pitchFamily="18" charset="0"/>
                            </a:rPr>
                          </m:ctrlPr>
                        </m:dPr>
                        <m:e>
                          <m:m>
                            <m:mPr>
                              <m:mcs>
                                <m:mc>
                                  <m:mcPr>
                                    <m:count m:val="3"/>
                                    <m:mcJc m:val="center"/>
                                  </m:mcPr>
                                </m:mc>
                              </m:mcs>
                              <m:ctrlPr>
                                <a:rPr lang="en-US" i="1" smtClean="0">
                                  <a:latin typeface="Cambria Math" panose="02040503050406030204" pitchFamily="18" charset="0"/>
                                </a:rPr>
                              </m:ctrlPr>
                            </m:mPr>
                            <m:mr>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rPr>
                                      <m:t>11</m:t>
                                    </m:r>
                                  </m:sub>
                                </m:sSub>
                              </m:e>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rPr>
                                      <m:t>12</m:t>
                                    </m:r>
                                  </m:sub>
                                </m:sSub>
                              </m:e>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rPr>
                                      <m:t>13</m:t>
                                    </m:r>
                                  </m:sub>
                                </m:sSub>
                              </m:e>
                            </m:mr>
                            <m:mr>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ea typeface="Cambria Math" panose="02040503050406030204" pitchFamily="18" charset="0"/>
                                      </a:rPr>
                                      <m:t>2</m:t>
                                    </m:r>
                                    <m:r>
                                      <a:rPr lang="en-US" b="0" i="1" smtClean="0">
                                        <a:latin typeface="Cambria Math" panose="02040503050406030204" pitchFamily="18" charset="0"/>
                                      </a:rPr>
                                      <m:t>1</m:t>
                                    </m:r>
                                  </m:sub>
                                </m:sSub>
                              </m:e>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ea typeface="Cambria Math" panose="02040503050406030204" pitchFamily="18" charset="0"/>
                                      </a:rPr>
                                      <m:t>22</m:t>
                                    </m:r>
                                  </m:sub>
                                </m:sSub>
                              </m:e>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ea typeface="Cambria Math" panose="02040503050406030204" pitchFamily="18" charset="0"/>
                                      </a:rPr>
                                      <m:t>23</m:t>
                                    </m:r>
                                  </m:sub>
                                </m:sSub>
                              </m:e>
                            </m:mr>
                            <m:mr>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ea typeface="Cambria Math" panose="02040503050406030204" pitchFamily="18" charset="0"/>
                                      </a:rPr>
                                      <m:t>31</m:t>
                                    </m:r>
                                  </m:sub>
                                </m:sSub>
                              </m:e>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ea typeface="Cambria Math" panose="02040503050406030204" pitchFamily="18" charset="0"/>
                                      </a:rPr>
                                      <m:t>32</m:t>
                                    </m:r>
                                  </m:sub>
                                </m:sSub>
                              </m:e>
                              <m:e>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ea typeface="Cambria Math" panose="02040503050406030204" pitchFamily="18" charset="0"/>
                                      </a:rPr>
                                      <m:t>33</m:t>
                                    </m:r>
                                  </m:sub>
                                </m:sSub>
                              </m:e>
                            </m:mr>
                          </m:m>
                        </m:e>
                      </m:d>
                    </m:oMath>
                  </m:oMathPara>
                </a14:m>
                <a:endParaRPr lang="en-US" dirty="0"/>
              </a:p>
            </p:txBody>
          </p:sp>
        </mc:Choice>
        <mc:Fallback xmlns="">
          <p:sp>
            <p:nvSpPr>
              <p:cNvPr id="17" name="TextBox 16">
                <a:extLst>
                  <a:ext uri="{FF2B5EF4-FFF2-40B4-BE49-F238E27FC236}">
                    <a16:creationId xmlns:a16="http://schemas.microsoft.com/office/drawing/2014/main" id="{D9490876-40FD-25F6-63C1-3DF48230ACB0}"/>
                  </a:ext>
                </a:extLst>
              </p:cNvPr>
              <p:cNvSpPr txBox="1">
                <a:spLocks noRot="1" noChangeAspect="1" noMove="1" noResize="1" noEditPoints="1" noAdjustHandles="1" noChangeArrowheads="1" noChangeShapeType="1" noTextEdit="1"/>
              </p:cNvSpPr>
              <p:nvPr/>
            </p:nvSpPr>
            <p:spPr>
              <a:xfrm>
                <a:off x="7125979" y="5372086"/>
                <a:ext cx="1727652" cy="733214"/>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4901B4C1-8450-3DA9-8C56-86E40E674835}"/>
                  </a:ext>
                </a:extLst>
              </p:cNvPr>
              <p:cNvSpPr txBox="1"/>
              <p:nvPr/>
            </p:nvSpPr>
            <p:spPr>
              <a:xfrm>
                <a:off x="2170730" y="5635226"/>
                <a:ext cx="3696070" cy="369332"/>
              </a:xfrm>
              <a:prstGeom prst="rect">
                <a:avLst/>
              </a:prstGeom>
              <a:noFill/>
            </p:spPr>
            <p:txBody>
              <a:bodyPr wrap="square">
                <a:spAutoFit/>
              </a:bodyPr>
              <a:lstStyle/>
              <a:p>
                <a:r>
                  <a:rPr lang="en-US" dirty="0"/>
                  <a:t>We are interested in </a:t>
                </a:r>
                <a14:m>
                  <m:oMath xmlns:m="http://schemas.openxmlformats.org/officeDocument/2006/math">
                    <m:r>
                      <a:rPr lang="en-US" b="0" i="1" smtClean="0">
                        <a:latin typeface="Cambria Math" panose="02040503050406030204" pitchFamily="18" charset="0"/>
                      </a:rPr>
                      <m:t>𝑝</m:t>
                    </m:r>
                    <m:d>
                      <m:dPr>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e>
                    </m:d>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𝜃</m:t>
                    </m:r>
                    <m:r>
                      <a:rPr lang="en-US" b="0" i="1" smtClean="0">
                        <a:latin typeface="Cambria Math" panose="02040503050406030204" pitchFamily="18" charset="0"/>
                      </a:rPr>
                      <m:t>)</m:t>
                    </m:r>
                  </m:oMath>
                </a14:m>
                <a:endParaRPr lang="en-US" dirty="0"/>
              </a:p>
            </p:txBody>
          </p:sp>
        </mc:Choice>
        <mc:Fallback xmlns="">
          <p:sp>
            <p:nvSpPr>
              <p:cNvPr id="3" name="TextBox 2">
                <a:extLst>
                  <a:ext uri="{FF2B5EF4-FFF2-40B4-BE49-F238E27FC236}">
                    <a16:creationId xmlns:a16="http://schemas.microsoft.com/office/drawing/2014/main" id="{4901B4C1-8450-3DA9-8C56-86E40E674835}"/>
                  </a:ext>
                </a:extLst>
              </p:cNvPr>
              <p:cNvSpPr txBox="1">
                <a:spLocks noRot="1" noChangeAspect="1" noMove="1" noResize="1" noEditPoints="1" noAdjustHandles="1" noChangeArrowheads="1" noChangeShapeType="1" noTextEdit="1"/>
              </p:cNvSpPr>
              <p:nvPr/>
            </p:nvSpPr>
            <p:spPr>
              <a:xfrm>
                <a:off x="2170730" y="5635226"/>
                <a:ext cx="3696070" cy="369332"/>
              </a:xfrm>
              <a:prstGeom prst="rect">
                <a:avLst/>
              </a:prstGeom>
              <a:blipFill>
                <a:blip r:embed="rId7"/>
                <a:stretch>
                  <a:fillRect l="-1320" t="-8197" b="-24590"/>
                </a:stretch>
              </a:blipFill>
            </p:spPr>
            <p:txBody>
              <a:bodyPr/>
              <a:lstStyle/>
              <a:p>
                <a:r>
                  <a:rPr lang="en-US">
                    <a:noFill/>
                  </a:rPr>
                  <a:t> </a:t>
                </a:r>
              </a:p>
            </p:txBody>
          </p:sp>
        </mc:Fallback>
      </mc:AlternateContent>
    </p:spTree>
    <p:extLst>
      <p:ext uri="{BB962C8B-B14F-4D97-AF65-F5344CB8AC3E}">
        <p14:creationId xmlns:p14="http://schemas.microsoft.com/office/powerpoint/2010/main" val="33017287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afterEffect">
                                  <p:stCondLst>
                                    <p:cond delay="0"/>
                                  </p:stCondLst>
                                  <p:childTnLst>
                                    <p:animMotion origin="layout" path="M 5.55112E-17 -4.07407E-6 L 0.00026 -0.1456 " pathEditMode="relative" rAng="0" ptsTypes="AA">
                                      <p:cBhvr>
                                        <p:cTn id="6" dur="500" fill="hold"/>
                                        <p:tgtEl>
                                          <p:spTgt spid="4"/>
                                        </p:tgtEl>
                                        <p:attrNameLst>
                                          <p:attrName>ppt_x</p:attrName>
                                          <p:attrName>ppt_y</p:attrName>
                                        </p:attrNameLst>
                                      </p:cBhvr>
                                      <p:rCtr x="13" y="-7292"/>
                                    </p:animMotion>
                                  </p:childTnLst>
                                </p:cTn>
                              </p:par>
                              <p:par>
                                <p:cTn id="7" presetID="42" presetClass="path" presetSubtype="0" accel="50000" decel="50000" fill="hold" nodeType="withEffect">
                                  <p:stCondLst>
                                    <p:cond delay="0"/>
                                  </p:stCondLst>
                                  <p:childTnLst>
                                    <p:animMotion origin="layout" path="M 1.45833E-6 -4.07407E-6 L 0.00078 -0.17245 " pathEditMode="relative" rAng="0" ptsTypes="AA">
                                      <p:cBhvr>
                                        <p:cTn id="8" dur="500" fill="hold"/>
                                        <p:tgtEl>
                                          <p:spTgt spid="14"/>
                                        </p:tgtEl>
                                        <p:attrNameLst>
                                          <p:attrName>ppt_x</p:attrName>
                                          <p:attrName>ppt_y</p:attrName>
                                        </p:attrNameLst>
                                      </p:cBhvr>
                                      <p:rCtr x="39" y="-8634"/>
                                    </p:animMotion>
                                  </p:childTnLst>
                                </p:cTn>
                              </p:par>
                            </p:childTnLst>
                          </p:cTn>
                        </p:par>
                        <p:par>
                          <p:cTn id="9" fill="hold">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childTnLst>
                                </p:cTn>
                              </p:par>
                            </p:childTnLst>
                          </p:cTn>
                        </p:par>
                        <p:par>
                          <p:cTn id="12" fill="hold">
                            <p:stCondLst>
                              <p:cond delay="500"/>
                            </p:stCondLst>
                            <p:childTnLst>
                              <p:par>
                                <p:cTn id="13" presetID="1" presetClass="entr" presetSubtype="0"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aph of a function&#10;&#10;Description automatically generated with medium confidence">
            <a:extLst>
              <a:ext uri="{FF2B5EF4-FFF2-40B4-BE49-F238E27FC236}">
                <a16:creationId xmlns:a16="http://schemas.microsoft.com/office/drawing/2014/main" id="{CB77BBB6-4353-2E95-A305-6A582ED528EF}"/>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6080" r="5687"/>
          <a:stretch/>
        </p:blipFill>
        <p:spPr>
          <a:xfrm>
            <a:off x="331699" y="1526842"/>
            <a:ext cx="11528602" cy="4355320"/>
          </a:xfrm>
        </p:spPr>
      </p:pic>
      <p:sp>
        <p:nvSpPr>
          <p:cNvPr id="2" name="Title 1">
            <a:extLst>
              <a:ext uri="{FF2B5EF4-FFF2-40B4-BE49-F238E27FC236}">
                <a16:creationId xmlns:a16="http://schemas.microsoft.com/office/drawing/2014/main" id="{A2735F89-F798-9B59-E17C-D42323A42841}"/>
              </a:ext>
            </a:extLst>
          </p:cNvPr>
          <p:cNvSpPr>
            <a:spLocks noGrp="1"/>
          </p:cNvSpPr>
          <p:nvPr>
            <p:ph type="title"/>
          </p:nvPr>
        </p:nvSpPr>
        <p:spPr/>
        <p:txBody>
          <a:bodyPr>
            <a:normAutofit/>
          </a:bodyPr>
          <a:lstStyle/>
          <a:p>
            <a:r>
              <a:rPr lang="en-US" sz="4000"/>
              <a:t>The simulation of Generalized Lotka-Volterra model </a:t>
            </a:r>
            <a:endParaRPr lang="en-US" sz="4000" dirty="0"/>
          </a:p>
        </p:txBody>
      </p:sp>
    </p:spTree>
    <p:extLst>
      <p:ext uri="{BB962C8B-B14F-4D97-AF65-F5344CB8AC3E}">
        <p14:creationId xmlns:p14="http://schemas.microsoft.com/office/powerpoint/2010/main" val="23012605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13570-0F8C-04F9-84BF-6097311C089D}"/>
              </a:ext>
            </a:extLst>
          </p:cNvPr>
          <p:cNvSpPr>
            <a:spLocks noGrp="1"/>
          </p:cNvSpPr>
          <p:nvPr>
            <p:ph type="title"/>
          </p:nvPr>
        </p:nvSpPr>
        <p:spPr/>
        <p:txBody>
          <a:bodyPr/>
          <a:lstStyle/>
          <a:p>
            <a:r>
              <a:rPr lang="en-US" sz="4400" dirty="0"/>
              <a:t>Extended Generalized Lotka-Volterra model (gMLV)</a:t>
            </a:r>
            <a:endParaRPr lang="en-US" dirty="0"/>
          </a:p>
        </p:txBody>
      </p:sp>
      <p:sp>
        <p:nvSpPr>
          <p:cNvPr id="3" name="Content Placeholder 2">
            <a:extLst>
              <a:ext uri="{FF2B5EF4-FFF2-40B4-BE49-F238E27FC236}">
                <a16:creationId xmlns:a16="http://schemas.microsoft.com/office/drawing/2014/main" id="{8C7D3BE9-187A-3771-2C9A-76C8F67D3F32}"/>
              </a:ext>
            </a:extLst>
          </p:cNvPr>
          <p:cNvSpPr>
            <a:spLocks noGrp="1"/>
          </p:cNvSpPr>
          <p:nvPr>
            <p:ph idx="1"/>
          </p:nvPr>
        </p:nvSpPr>
        <p:spPr/>
        <p:txBody>
          <a:bodyPr/>
          <a:lstStyle/>
          <a:p>
            <a:r>
              <a:rPr lang="en-US" dirty="0"/>
              <a:t>Includes external perturbations</a:t>
            </a:r>
          </a:p>
        </p:txBody>
      </p:sp>
      <p:grpSp>
        <p:nvGrpSpPr>
          <p:cNvPr id="4" name="Group 3">
            <a:extLst>
              <a:ext uri="{FF2B5EF4-FFF2-40B4-BE49-F238E27FC236}">
                <a16:creationId xmlns:a16="http://schemas.microsoft.com/office/drawing/2014/main" id="{63D7B6DB-EB2D-9B68-1975-E103BCBD1854}"/>
              </a:ext>
            </a:extLst>
          </p:cNvPr>
          <p:cNvGrpSpPr/>
          <p:nvPr/>
        </p:nvGrpSpPr>
        <p:grpSpPr>
          <a:xfrm>
            <a:off x="2476754" y="3036072"/>
            <a:ext cx="2972696" cy="1971360"/>
            <a:chOff x="2896954" y="2238252"/>
            <a:chExt cx="2972696" cy="1971360"/>
          </a:xfrm>
        </p:grpSpPr>
        <p:sp>
          <p:nvSpPr>
            <p:cNvPr id="5" name="Oval 4">
              <a:extLst>
                <a:ext uri="{FF2B5EF4-FFF2-40B4-BE49-F238E27FC236}">
                  <a16:creationId xmlns:a16="http://schemas.microsoft.com/office/drawing/2014/main" id="{85FBF422-95EE-2549-EB08-9B050BD8E53A}"/>
                </a:ext>
              </a:extLst>
            </p:cNvPr>
            <p:cNvSpPr/>
            <p:nvPr/>
          </p:nvSpPr>
          <p:spPr>
            <a:xfrm>
              <a:off x="289695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sp>
          <p:nvSpPr>
            <p:cNvPr id="6" name="Oval 5">
              <a:extLst>
                <a:ext uri="{FF2B5EF4-FFF2-40B4-BE49-F238E27FC236}">
                  <a16:creationId xmlns:a16="http://schemas.microsoft.com/office/drawing/2014/main" id="{9D613D39-9CFF-8715-C758-D1FAC66E227E}"/>
                </a:ext>
              </a:extLst>
            </p:cNvPr>
            <p:cNvSpPr/>
            <p:nvPr/>
          </p:nvSpPr>
          <p:spPr>
            <a:xfrm>
              <a:off x="521343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cxnSp>
          <p:nvCxnSpPr>
            <p:cNvPr id="7" name="Straight Arrow Connector 6">
              <a:extLst>
                <a:ext uri="{FF2B5EF4-FFF2-40B4-BE49-F238E27FC236}">
                  <a16:creationId xmlns:a16="http://schemas.microsoft.com/office/drawing/2014/main" id="{A4E32589-9DF4-8FBA-D365-83561A473582}"/>
                </a:ext>
              </a:extLst>
            </p:cNvPr>
            <p:cNvCxnSpPr>
              <a:cxnSpLocks/>
            </p:cNvCxnSpPr>
            <p:nvPr/>
          </p:nvCxnSpPr>
          <p:spPr>
            <a:xfrm>
              <a:off x="3926105" y="2648388"/>
              <a:ext cx="919778" cy="0"/>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85E2EC02-DEA2-9CBC-EA54-BF9F514F87A7}"/>
                    </a:ext>
                  </a:extLst>
                </p:cNvPr>
                <p:cNvSpPr txBox="1"/>
                <p:nvPr/>
              </p:nvSpPr>
              <p:spPr>
                <a:xfrm>
                  <a:off x="3010353" y="2363170"/>
                  <a:ext cx="460767" cy="369332"/>
                </a:xfrm>
                <a:prstGeom prst="rect">
                  <a:avLst/>
                </a:prstGeom>
                <a:noFill/>
              </p:spPr>
              <p:txBody>
                <a:bodyPr wrap="none" rtlCol="0" anchor="ctr">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m:oMathPara>
                  </a14:m>
                  <a:endParaRPr lang="en-US" dirty="0"/>
                </a:p>
              </p:txBody>
            </p:sp>
          </mc:Choice>
          <mc:Fallback xmlns="">
            <p:sp>
              <p:nvSpPr>
                <p:cNvPr id="8" name="TextBox 7">
                  <a:extLst>
                    <a:ext uri="{FF2B5EF4-FFF2-40B4-BE49-F238E27FC236}">
                      <a16:creationId xmlns:a16="http://schemas.microsoft.com/office/drawing/2014/main" id="{85E2EC02-DEA2-9CBC-EA54-BF9F514F87A7}"/>
                    </a:ext>
                  </a:extLst>
                </p:cNvPr>
                <p:cNvSpPr txBox="1">
                  <a:spLocks noRot="1" noChangeAspect="1" noMove="1" noResize="1" noEditPoints="1" noAdjustHandles="1" noChangeArrowheads="1" noChangeShapeType="1" noTextEdit="1"/>
                </p:cNvSpPr>
                <p:nvPr/>
              </p:nvSpPr>
              <p:spPr>
                <a:xfrm>
                  <a:off x="3010353" y="2363170"/>
                  <a:ext cx="460767" cy="369332"/>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F584AB76-9FA4-3D7B-72E3-A56A68BF0258}"/>
                    </a:ext>
                  </a:extLst>
                </p:cNvPr>
                <p:cNvSpPr txBox="1"/>
                <p:nvPr/>
              </p:nvSpPr>
              <p:spPr>
                <a:xfrm>
                  <a:off x="5324132" y="2373620"/>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oMath>
                    </m:oMathPara>
                  </a14:m>
                  <a:endParaRPr lang="en-US" dirty="0"/>
                </a:p>
              </p:txBody>
            </p:sp>
          </mc:Choice>
          <mc:Fallback xmlns="">
            <p:sp>
              <p:nvSpPr>
                <p:cNvPr id="9" name="TextBox 8">
                  <a:extLst>
                    <a:ext uri="{FF2B5EF4-FFF2-40B4-BE49-F238E27FC236}">
                      <a16:creationId xmlns:a16="http://schemas.microsoft.com/office/drawing/2014/main" id="{F584AB76-9FA4-3D7B-72E3-A56A68BF0258}"/>
                    </a:ext>
                  </a:extLst>
                </p:cNvPr>
                <p:cNvSpPr txBox="1">
                  <a:spLocks noRot="1" noChangeAspect="1" noMove="1" noResize="1" noEditPoints="1" noAdjustHandles="1" noChangeArrowheads="1" noChangeShapeType="1" noTextEdit="1"/>
                </p:cNvSpPr>
                <p:nvPr/>
              </p:nvSpPr>
              <p:spPr>
                <a:xfrm>
                  <a:off x="5324132" y="2373620"/>
                  <a:ext cx="466090" cy="369332"/>
                </a:xfrm>
                <a:prstGeom prst="rect">
                  <a:avLst/>
                </a:prstGeom>
                <a:blipFill>
                  <a:blip r:embed="rId4"/>
                  <a:stretch>
                    <a:fillRect/>
                  </a:stretch>
                </a:blipFill>
              </p:spPr>
              <p:txBody>
                <a:bodyPr/>
                <a:lstStyle/>
                <a:p>
                  <a:r>
                    <a:rPr lang="en-US">
                      <a:noFill/>
                    </a:rPr>
                    <a:t> </a:t>
                  </a:r>
                </a:p>
              </p:txBody>
            </p:sp>
          </mc:Fallback>
        </mc:AlternateContent>
        <p:sp>
          <p:nvSpPr>
            <p:cNvPr id="10" name="Oval 9">
              <a:extLst>
                <a:ext uri="{FF2B5EF4-FFF2-40B4-BE49-F238E27FC236}">
                  <a16:creationId xmlns:a16="http://schemas.microsoft.com/office/drawing/2014/main" id="{96867658-7DBC-FF85-CA3D-390B15583F00}"/>
                </a:ext>
              </a:extLst>
            </p:cNvPr>
            <p:cNvSpPr/>
            <p:nvPr/>
          </p:nvSpPr>
          <p:spPr>
            <a:xfrm>
              <a:off x="4073123" y="3553396"/>
              <a:ext cx="656216" cy="656216"/>
            </a:xfrm>
            <a:prstGeom prst="ellipse">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highlight>
                  <a:srgbClr val="FF0000"/>
                </a:highlight>
              </a:endParaRP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38E9C590-74A2-8659-08C4-D03F82CC6AD1}"/>
                    </a:ext>
                  </a:extLst>
                </p:cNvPr>
                <p:cNvSpPr txBox="1"/>
                <p:nvPr/>
              </p:nvSpPr>
              <p:spPr>
                <a:xfrm>
                  <a:off x="4184404" y="3673008"/>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oMath>
                    </m:oMathPara>
                  </a14:m>
                  <a:endParaRPr lang="en-US" dirty="0"/>
                </a:p>
              </p:txBody>
            </p:sp>
          </mc:Choice>
          <mc:Fallback xmlns="">
            <p:sp>
              <p:nvSpPr>
                <p:cNvPr id="11" name="TextBox 10">
                  <a:extLst>
                    <a:ext uri="{FF2B5EF4-FFF2-40B4-BE49-F238E27FC236}">
                      <a16:creationId xmlns:a16="http://schemas.microsoft.com/office/drawing/2014/main" id="{38E9C590-74A2-8659-08C4-D03F82CC6AD1}"/>
                    </a:ext>
                  </a:extLst>
                </p:cNvPr>
                <p:cNvSpPr txBox="1">
                  <a:spLocks noRot="1" noChangeAspect="1" noMove="1" noResize="1" noEditPoints="1" noAdjustHandles="1" noChangeArrowheads="1" noChangeShapeType="1" noTextEdit="1"/>
                </p:cNvSpPr>
                <p:nvPr/>
              </p:nvSpPr>
              <p:spPr>
                <a:xfrm>
                  <a:off x="4184404" y="3673008"/>
                  <a:ext cx="466090" cy="369332"/>
                </a:xfrm>
                <a:prstGeom prst="rect">
                  <a:avLst/>
                </a:prstGeom>
                <a:blipFill>
                  <a:blip r:embed="rId5"/>
                  <a:stretch>
                    <a:fillRect/>
                  </a:stretch>
                </a:blipFill>
              </p:spPr>
              <p:txBody>
                <a:bodyPr/>
                <a:lstStyle/>
                <a:p>
                  <a:r>
                    <a:rPr lang="en-US">
                      <a:noFill/>
                    </a:rPr>
                    <a:t> </a:t>
                  </a:r>
                </a:p>
              </p:txBody>
            </p:sp>
          </mc:Fallback>
        </mc:AlternateContent>
        <p:cxnSp>
          <p:nvCxnSpPr>
            <p:cNvPr id="12" name="Straight Arrow Connector 11">
              <a:extLst>
                <a:ext uri="{FF2B5EF4-FFF2-40B4-BE49-F238E27FC236}">
                  <a16:creationId xmlns:a16="http://schemas.microsoft.com/office/drawing/2014/main" id="{CD50BF83-58AF-3AF2-9B73-D39969B8509D}"/>
                </a:ext>
              </a:extLst>
            </p:cNvPr>
            <p:cNvCxnSpPr>
              <a:cxnSpLocks/>
            </p:cNvCxnSpPr>
            <p:nvPr/>
          </p:nvCxnSpPr>
          <p:spPr>
            <a:xfrm>
              <a:off x="3613234" y="2983668"/>
              <a:ext cx="459889" cy="569728"/>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0AC3D9EC-CC4E-CEA8-23F9-07DBB1472378}"/>
                </a:ext>
              </a:extLst>
            </p:cNvPr>
            <p:cNvCxnSpPr>
              <a:cxnSpLocks/>
            </p:cNvCxnSpPr>
            <p:nvPr/>
          </p:nvCxnSpPr>
          <p:spPr>
            <a:xfrm flipH="1">
              <a:off x="4729339" y="2892675"/>
              <a:ext cx="401604" cy="536325"/>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grpSp>
      <p:pic>
        <p:nvPicPr>
          <p:cNvPr id="18" name="Picture 17" descr="A black background with a black square&#10;&#10;Description automatically generated with medium confidence">
            <a:extLst>
              <a:ext uri="{FF2B5EF4-FFF2-40B4-BE49-F238E27FC236}">
                <a16:creationId xmlns:a16="http://schemas.microsoft.com/office/drawing/2014/main" id="{471A2697-3FFC-3C1E-1D84-636C1703E86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96194" y="3645868"/>
            <a:ext cx="3590476" cy="580952"/>
          </a:xfrm>
          <a:prstGeom prst="rect">
            <a:avLst/>
          </a:prstGeom>
        </p:spPr>
      </p:pic>
      <p:pic>
        <p:nvPicPr>
          <p:cNvPr id="20" name="Picture 19" descr="A black background with a black square&#10;&#10;Description automatically generated with medium confidence">
            <a:extLst>
              <a:ext uri="{FF2B5EF4-FFF2-40B4-BE49-F238E27FC236}">
                <a16:creationId xmlns:a16="http://schemas.microsoft.com/office/drawing/2014/main" id="{F57248CD-6B01-D109-7A4B-1FD8D4F73BB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95611" y="3645868"/>
            <a:ext cx="2047619" cy="580952"/>
          </a:xfrm>
          <a:prstGeom prst="rect">
            <a:avLst/>
          </a:prstGeom>
        </p:spPr>
      </p:pic>
      <p:sp>
        <p:nvSpPr>
          <p:cNvPr id="21" name="Oval 20">
            <a:extLst>
              <a:ext uri="{FF2B5EF4-FFF2-40B4-BE49-F238E27FC236}">
                <a16:creationId xmlns:a16="http://schemas.microsoft.com/office/drawing/2014/main" id="{60AA9577-A59E-D512-E736-CAC7651B16FF}"/>
              </a:ext>
            </a:extLst>
          </p:cNvPr>
          <p:cNvSpPr/>
          <p:nvPr/>
        </p:nvSpPr>
        <p:spPr>
          <a:xfrm>
            <a:off x="1747178" y="4569180"/>
            <a:ext cx="217034" cy="2202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3" name="Straight Arrow Connector 22">
            <a:extLst>
              <a:ext uri="{FF2B5EF4-FFF2-40B4-BE49-F238E27FC236}">
                <a16:creationId xmlns:a16="http://schemas.microsoft.com/office/drawing/2014/main" id="{53E76DD5-D85B-D811-4290-D9A7843D45DA}"/>
              </a:ext>
            </a:extLst>
          </p:cNvPr>
          <p:cNvCxnSpPr/>
          <p:nvPr/>
        </p:nvCxnSpPr>
        <p:spPr>
          <a:xfrm>
            <a:off x="2137045" y="4679324"/>
            <a:ext cx="1368860" cy="0"/>
          </a:xfrm>
          <a:prstGeom prst="straightConnector1">
            <a:avLst/>
          </a:prstGeom>
          <a:ln w="28575">
            <a:solidFill>
              <a:srgbClr val="92D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A5CC1010-4CD9-A717-195B-F211B7581D47}"/>
              </a:ext>
            </a:extLst>
          </p:cNvPr>
          <p:cNvCxnSpPr/>
          <p:nvPr/>
        </p:nvCxnSpPr>
        <p:spPr>
          <a:xfrm flipV="1">
            <a:off x="1964212" y="3690495"/>
            <a:ext cx="574593" cy="780333"/>
          </a:xfrm>
          <a:prstGeom prst="straightConnector1">
            <a:avLst/>
          </a:prstGeom>
          <a:ln w="28575">
            <a:solidFill>
              <a:srgbClr val="FF0000"/>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51566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20"/>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18"/>
                                        </p:tgtEl>
                                        <p:attrNameLst>
                                          <p:attrName>style.visibility</p:attrName>
                                        </p:attrNameLst>
                                      </p:cBhvr>
                                      <p:to>
                                        <p:strVal val="visible"/>
                                      </p:to>
                                    </p:set>
                                  </p:childTnLst>
                                </p:cTn>
                              </p:par>
                              <p:par>
                                <p:cTn id="10" presetID="1" presetClass="entr" presetSubtype="0" fill="hold" nodeType="withEffect">
                                  <p:stCondLst>
                                    <p:cond delay="0"/>
                                  </p:stCondLst>
                                  <p:childTnLst>
                                    <p:set>
                                      <p:cBhvr>
                                        <p:cTn id="11" dur="1" fill="hold">
                                          <p:stCondLst>
                                            <p:cond delay="0"/>
                                          </p:stCondLst>
                                        </p:cTn>
                                        <p:tgtEl>
                                          <p:spTgt spid="25"/>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21"/>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0D092-3B37-4734-5875-0B6F7A5891BA}"/>
              </a:ext>
            </a:extLst>
          </p:cNvPr>
          <p:cNvSpPr>
            <a:spLocks noGrp="1"/>
          </p:cNvSpPr>
          <p:nvPr>
            <p:ph type="title"/>
          </p:nvPr>
        </p:nvSpPr>
        <p:spPr>
          <a:xfrm>
            <a:off x="630936" y="639520"/>
            <a:ext cx="3429000" cy="1719072"/>
          </a:xfrm>
        </p:spPr>
        <p:txBody>
          <a:bodyPr anchor="b">
            <a:normAutofit fontScale="90000"/>
          </a:bodyPr>
          <a:lstStyle/>
          <a:p>
            <a:r>
              <a:rPr lang="en-US" sz="3800" dirty="0"/>
              <a:t>Extended Generalized Lotka-Volterra model (gMLV)</a:t>
            </a:r>
          </a:p>
        </p:txBody>
      </p:sp>
      <p:sp>
        <p:nvSpPr>
          <p:cNvPr id="3" name="Content Placeholder 2">
            <a:extLst>
              <a:ext uri="{FF2B5EF4-FFF2-40B4-BE49-F238E27FC236}">
                <a16:creationId xmlns:a16="http://schemas.microsoft.com/office/drawing/2014/main" id="{F09B9080-73C3-3D41-89E3-36E0B14EF80D}"/>
              </a:ext>
            </a:extLst>
          </p:cNvPr>
          <p:cNvSpPr>
            <a:spLocks noGrp="1"/>
          </p:cNvSpPr>
          <p:nvPr>
            <p:ph idx="1"/>
          </p:nvPr>
        </p:nvSpPr>
        <p:spPr>
          <a:xfrm>
            <a:off x="630936" y="2807208"/>
            <a:ext cx="3429000" cy="3410712"/>
          </a:xfrm>
        </p:spPr>
        <p:txBody>
          <a:bodyPr anchor="t">
            <a:normAutofit/>
          </a:bodyPr>
          <a:lstStyle/>
          <a:p>
            <a:r>
              <a:rPr lang="en-US" sz="2200" dirty="0"/>
              <a:t>Software package: gMLV</a:t>
            </a:r>
          </a:p>
          <a:p>
            <a:endParaRPr lang="en-US" sz="2200" dirty="0"/>
          </a:p>
          <a:p>
            <a:r>
              <a:rPr lang="en-US" sz="2200" dirty="0"/>
              <a:t>Simulation and inference methods</a:t>
            </a:r>
            <a:br>
              <a:rPr lang="en-US" sz="2200" dirty="0"/>
            </a:br>
            <a:r>
              <a:rPr lang="en-US" sz="2200" dirty="0"/>
              <a:t>for microbial communities</a:t>
            </a:r>
          </a:p>
          <a:p>
            <a:endParaRPr lang="en-US" sz="2200" dirty="0"/>
          </a:p>
        </p:txBody>
      </p:sp>
      <p:pic>
        <p:nvPicPr>
          <p:cNvPr id="4" name="Picture 3">
            <a:extLst>
              <a:ext uri="{FF2B5EF4-FFF2-40B4-BE49-F238E27FC236}">
                <a16:creationId xmlns:a16="http://schemas.microsoft.com/office/drawing/2014/main" id="{424850CD-D151-3D89-EE0E-E36A761D53A9}"/>
              </a:ext>
            </a:extLst>
          </p:cNvPr>
          <p:cNvPicPr>
            <a:picLocks noChangeAspect="1"/>
          </p:cNvPicPr>
          <p:nvPr/>
        </p:nvPicPr>
        <p:blipFill>
          <a:blip r:embed="rId2"/>
          <a:stretch>
            <a:fillRect/>
          </a:stretch>
        </p:blipFill>
        <p:spPr>
          <a:xfrm>
            <a:off x="4654296" y="926401"/>
            <a:ext cx="6903720" cy="5005197"/>
          </a:xfrm>
          <a:prstGeom prst="rect">
            <a:avLst/>
          </a:prstGeom>
        </p:spPr>
      </p:pic>
    </p:spTree>
    <p:extLst>
      <p:ext uri="{BB962C8B-B14F-4D97-AF65-F5344CB8AC3E}">
        <p14:creationId xmlns:p14="http://schemas.microsoft.com/office/powerpoint/2010/main" val="23646375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F7855-533E-174E-B850-5CD41E440BAB}"/>
              </a:ext>
            </a:extLst>
          </p:cNvPr>
          <p:cNvSpPr>
            <a:spLocks noGrp="1"/>
          </p:cNvSpPr>
          <p:nvPr>
            <p:ph type="title"/>
          </p:nvPr>
        </p:nvSpPr>
        <p:spPr>
          <a:xfrm>
            <a:off x="838200" y="184805"/>
            <a:ext cx="10515600" cy="1505883"/>
          </a:xfrm>
        </p:spPr>
        <p:txBody>
          <a:bodyPr vert="horz" lIns="91440" tIns="45720" rIns="91440" bIns="45720" rtlCol="0" anchor="ctr">
            <a:normAutofit fontScale="90000"/>
          </a:bodyPr>
          <a:lstStyle/>
          <a:p>
            <a:r>
              <a:rPr lang="en-US" sz="5200" kern="1200" dirty="0">
                <a:solidFill>
                  <a:schemeClr val="tx1"/>
                </a:solidFill>
                <a:latin typeface="+mj-lt"/>
                <a:ea typeface="+mj-ea"/>
                <a:cs typeface="+mj-cs"/>
              </a:rPr>
              <a:t>Simulation results of the Extended Generalized Lotka-Volterra model </a:t>
            </a:r>
          </a:p>
        </p:txBody>
      </p:sp>
      <p:pic>
        <p:nvPicPr>
          <p:cNvPr id="7" name="Picture 6">
            <a:extLst>
              <a:ext uri="{FF2B5EF4-FFF2-40B4-BE49-F238E27FC236}">
                <a16:creationId xmlns:a16="http://schemas.microsoft.com/office/drawing/2014/main" id="{EE934276-F6D6-4670-7A26-492FA60A73CE}"/>
              </a:ext>
            </a:extLst>
          </p:cNvPr>
          <p:cNvPicPr>
            <a:picLocks noChangeAspect="1"/>
          </p:cNvPicPr>
          <p:nvPr/>
        </p:nvPicPr>
        <p:blipFill>
          <a:blip r:embed="rId2"/>
          <a:stretch>
            <a:fillRect/>
          </a:stretch>
        </p:blipFill>
        <p:spPr>
          <a:xfrm>
            <a:off x="838200" y="1994350"/>
            <a:ext cx="10512547" cy="4152455"/>
          </a:xfrm>
          <a:prstGeom prst="rect">
            <a:avLst/>
          </a:prstGeom>
        </p:spPr>
      </p:pic>
    </p:spTree>
    <p:extLst>
      <p:ext uri="{BB962C8B-B14F-4D97-AF65-F5344CB8AC3E}">
        <p14:creationId xmlns:p14="http://schemas.microsoft.com/office/powerpoint/2010/main" val="3230910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Details are in the caption following the image">
            <a:extLst>
              <a:ext uri="{FF2B5EF4-FFF2-40B4-BE49-F238E27FC236}">
                <a16:creationId xmlns:a16="http://schemas.microsoft.com/office/drawing/2014/main" id="{3E9B1B12-44ED-BBD5-34DD-41B677E35A5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760913" y="477211"/>
            <a:ext cx="3662977" cy="557106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444457C-47E8-3567-99D9-9F0C87DAFBDC}"/>
              </a:ext>
            </a:extLst>
          </p:cNvPr>
          <p:cNvSpPr txBox="1"/>
          <p:nvPr/>
        </p:nvSpPr>
        <p:spPr>
          <a:xfrm>
            <a:off x="2180868" y="6350998"/>
            <a:ext cx="7520573" cy="400110"/>
          </a:xfrm>
          <a:prstGeom prst="rect">
            <a:avLst/>
          </a:prstGeom>
          <a:noFill/>
        </p:spPr>
        <p:txBody>
          <a:bodyPr wrap="square" rtlCol="0">
            <a:spAutoFit/>
          </a:bodyPr>
          <a:lstStyle/>
          <a:p>
            <a:r>
              <a:rPr lang="en-US" sz="1000" dirty="0">
                <a:effectLst/>
              </a:rPr>
              <a:t>H.-T. Cao, T. E. Gibson, A. Bashan, and Y.-Y. Liu, “Inferring human microbial dynamics from temporal metagenomics data: Pitfalls and lessons,” </a:t>
            </a:r>
            <a:r>
              <a:rPr lang="en-US" sz="1000" i="1" dirty="0">
                <a:effectLst/>
              </a:rPr>
              <a:t>BioEssays</a:t>
            </a:r>
            <a:r>
              <a:rPr lang="en-US" sz="1000" dirty="0">
                <a:effectLst/>
              </a:rPr>
              <a:t>, vol. 39, no. 2, p. 1600188, 2017, doi: </a:t>
            </a:r>
            <a:r>
              <a:rPr lang="en-US" sz="1000" dirty="0">
                <a:effectLst/>
                <a:hlinkClick r:id="rId3"/>
              </a:rPr>
              <a:t>10.1002/bies.201600188</a:t>
            </a:r>
            <a:r>
              <a:rPr lang="en-US" sz="1000" dirty="0">
                <a:effectLst/>
              </a:rPr>
              <a:t>.</a:t>
            </a:r>
          </a:p>
        </p:txBody>
      </p:sp>
      <p:cxnSp>
        <p:nvCxnSpPr>
          <p:cNvPr id="7" name="Straight Arrow Connector 6">
            <a:extLst>
              <a:ext uri="{FF2B5EF4-FFF2-40B4-BE49-F238E27FC236}">
                <a16:creationId xmlns:a16="http://schemas.microsoft.com/office/drawing/2014/main" id="{508B1161-3FF4-529C-C41A-82D592D45578}"/>
              </a:ext>
            </a:extLst>
          </p:cNvPr>
          <p:cNvCxnSpPr/>
          <p:nvPr/>
        </p:nvCxnSpPr>
        <p:spPr>
          <a:xfrm>
            <a:off x="5222349" y="3036590"/>
            <a:ext cx="772594" cy="0"/>
          </a:xfrm>
          <a:prstGeom prst="straightConnector1">
            <a:avLst/>
          </a:prstGeom>
          <a:ln w="19050" cap="flat" cmpd="sng" algn="ctr">
            <a:solidFill>
              <a:srgbClr val="D31F1B"/>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sp>
        <p:nvSpPr>
          <p:cNvPr id="8" name="TextBox 7">
            <a:extLst>
              <a:ext uri="{FF2B5EF4-FFF2-40B4-BE49-F238E27FC236}">
                <a16:creationId xmlns:a16="http://schemas.microsoft.com/office/drawing/2014/main" id="{B0695D08-7E03-0FDB-B0F7-26E5D5EF916D}"/>
              </a:ext>
            </a:extLst>
          </p:cNvPr>
          <p:cNvSpPr txBox="1"/>
          <p:nvPr/>
        </p:nvSpPr>
        <p:spPr>
          <a:xfrm>
            <a:off x="6425249" y="2529791"/>
            <a:ext cx="3403328" cy="1292662"/>
          </a:xfrm>
          <a:prstGeom prst="rect">
            <a:avLst/>
          </a:prstGeom>
          <a:noFill/>
        </p:spPr>
        <p:txBody>
          <a:bodyPr wrap="square" rtlCol="0">
            <a:spAutoFit/>
          </a:bodyPr>
          <a:lstStyle/>
          <a:p>
            <a:pPr algn="ctr"/>
            <a:r>
              <a:rPr lang="en-US" sz="2400" dirty="0"/>
              <a:t>Design</a:t>
            </a:r>
          </a:p>
          <a:p>
            <a:pPr algn="ctr"/>
            <a:endParaRPr lang="en-US" dirty="0"/>
          </a:p>
          <a:p>
            <a:pPr algn="ctr"/>
            <a:r>
              <a:rPr lang="en-US" dirty="0"/>
              <a:t>Design stable synthetic bacterial communities</a:t>
            </a:r>
          </a:p>
        </p:txBody>
      </p:sp>
    </p:spTree>
    <p:extLst>
      <p:ext uri="{BB962C8B-B14F-4D97-AF65-F5344CB8AC3E}">
        <p14:creationId xmlns:p14="http://schemas.microsoft.com/office/powerpoint/2010/main" val="23333631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4F1A5-41B0-38C0-636D-04932C8D4D9E}"/>
              </a:ext>
            </a:extLst>
          </p:cNvPr>
          <p:cNvSpPr>
            <a:spLocks noGrp="1"/>
          </p:cNvSpPr>
          <p:nvPr>
            <p:ph type="title"/>
          </p:nvPr>
        </p:nvSpPr>
        <p:spPr/>
        <p:txBody>
          <a:bodyPr>
            <a:normAutofit fontScale="90000"/>
          </a:bodyPr>
          <a:lstStyle/>
          <a:p>
            <a:pPr lvl="0">
              <a:lnSpc>
                <a:spcPct val="100000"/>
              </a:lnSpc>
            </a:pPr>
            <a:r>
              <a:rPr lang="en-US" dirty="0"/>
              <a:t>	Objective 1: Generate a library of stable microbial communities</a:t>
            </a:r>
          </a:p>
        </p:txBody>
      </p:sp>
      <p:graphicFrame>
        <p:nvGraphicFramePr>
          <p:cNvPr id="7" name="Content Placeholder 2">
            <a:extLst>
              <a:ext uri="{FF2B5EF4-FFF2-40B4-BE49-F238E27FC236}">
                <a16:creationId xmlns:a16="http://schemas.microsoft.com/office/drawing/2014/main" id="{78388A4B-8580-D840-B918-D04D64D884D9}"/>
              </a:ext>
            </a:extLst>
          </p:cNvPr>
          <p:cNvGraphicFramePr>
            <a:graphicFrameLocks noGrp="1"/>
          </p:cNvGraphicFramePr>
          <p:nvPr>
            <p:ph idx="1"/>
            <p:extLst>
              <p:ext uri="{D42A27DB-BD31-4B8C-83A1-F6EECF244321}">
                <p14:modId xmlns:p14="http://schemas.microsoft.com/office/powerpoint/2010/main" val="2882630980"/>
              </p:ext>
            </p:extLst>
          </p:nvPr>
        </p:nvGraphicFramePr>
        <p:xfrm>
          <a:off x="695794" y="2277447"/>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Rectangle 3" descr="Checkmark">
            <a:extLst>
              <a:ext uri="{FF2B5EF4-FFF2-40B4-BE49-F238E27FC236}">
                <a16:creationId xmlns:a16="http://schemas.microsoft.com/office/drawing/2014/main" id="{C085F149-B66E-428D-8FCC-19C057DF65B1}"/>
              </a:ext>
            </a:extLst>
          </p:cNvPr>
          <p:cNvSpPr/>
          <p:nvPr/>
        </p:nvSpPr>
        <p:spPr>
          <a:xfrm>
            <a:off x="964462" y="405961"/>
            <a:ext cx="774830" cy="774830"/>
          </a:xfrm>
          <a:prstGeom prst="rect">
            <a:avLst/>
          </a:prstGeom>
          <a: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5" name="TextBox 4">
            <a:extLst>
              <a:ext uri="{FF2B5EF4-FFF2-40B4-BE49-F238E27FC236}">
                <a16:creationId xmlns:a16="http://schemas.microsoft.com/office/drawing/2014/main" id="{0CC93FA0-8057-A348-CE4D-221C9D9A3C3F}"/>
              </a:ext>
            </a:extLst>
          </p:cNvPr>
          <p:cNvSpPr txBox="1"/>
          <p:nvPr/>
        </p:nvSpPr>
        <p:spPr>
          <a:xfrm>
            <a:off x="2509603" y="2640916"/>
            <a:ext cx="7172794" cy="369332"/>
          </a:xfrm>
          <a:prstGeom prst="rect">
            <a:avLst/>
          </a:prstGeom>
          <a:noFill/>
        </p:spPr>
        <p:txBody>
          <a:bodyPr wrap="square" rtlCol="0">
            <a:spAutoFit/>
          </a:bodyPr>
          <a:lstStyle/>
          <a:p>
            <a:r>
              <a:rPr lang="en-US" dirty="0">
                <a:latin typeface="+mj-lt"/>
              </a:rPr>
              <a:t>Advantages of Producing a Library of Stable Microbial Communities</a:t>
            </a:r>
          </a:p>
        </p:txBody>
      </p:sp>
    </p:spTree>
    <p:extLst>
      <p:ext uri="{BB962C8B-B14F-4D97-AF65-F5344CB8AC3E}">
        <p14:creationId xmlns:p14="http://schemas.microsoft.com/office/powerpoint/2010/main" val="22129595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graphicEl>
                                              <a:dgm id="{28C53748-340E-4E74-A545-FBCB8FC912AA}"/>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graphicEl>
                                              <a:dgm id="{921AB175-7BEA-4B8B-86C3-3DE2F6957325}"/>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graphicEl>
                                              <a:dgm id="{D92FF7FD-C489-4935-86AD-18D35E8C5218}"/>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graphicEl>
                                              <a:dgm id="{E8949CB2-177E-4524-84BE-360FB00461A5}"/>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graphicEl>
                                              <a:dgm id="{38CD8CE4-FEC4-4819-AD44-6C5DFEA5C2AD}"/>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graphicEl>
                                              <a:dgm id="{E83E6F01-E10F-48D0-9FD1-3E5683A0696A}"/>
                                            </p:graphic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graphicEl>
                                              <a:dgm id="{CC48452A-C942-4DD2-8506-07DC02A48DCD}"/>
                                            </p:graphic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
                                            <p:graphicEl>
                                              <a:dgm id="{BA558C25-8733-4CD6-A4F6-141579696EA0}"/>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graphicEl>
                                              <a:dgm id="{1BD32AB7-4D89-4B20-94DA-CD3DEE60FF47}"/>
                                            </p:graphic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
                                            <p:graphicEl>
                                              <a:dgm id="{9457A436-DB32-4EED-8D26-A5B99D257AEA}"/>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Sub>
          <a:bldDgm bld="one"/>
        </p:bldSub>
      </p:bldGraphic>
    </p:bld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Brief overview of the presentation</a:t>
            </a:r>
          </a:p>
          <a:p>
            <a:pPr marL="0" indent="0">
              <a:buNone/>
            </a:pPr>
            <a:r>
              <a:rPr lang="en-US" dirty="0"/>
              <a:t>Importance of understanding and designing systems that generate data</a:t>
            </a:r>
          </a:p>
          <a:p>
            <a:pPr marL="0" indent="0">
              <a:buNone/>
            </a:pPr>
            <a:r>
              <a:rPr lang="en-US" dirty="0"/>
              <a:t>The challenge with traditional machine learning models</a:t>
            </a:r>
          </a:p>
        </p:txBody>
      </p:sp>
      <p:sp>
        <p:nvSpPr>
          <p:cNvPr id="5" name="Title 4">
            <a:extLst>
              <a:ext uri="{FF2B5EF4-FFF2-40B4-BE49-F238E27FC236}">
                <a16:creationId xmlns:a16="http://schemas.microsoft.com/office/drawing/2014/main" id="{7F3114F8-5C82-D79D-1179-AAAB9E7647C9}"/>
              </a:ext>
            </a:extLst>
          </p:cNvPr>
          <p:cNvSpPr>
            <a:spLocks noGrp="1"/>
          </p:cNvSpPr>
          <p:nvPr>
            <p:ph type="title"/>
          </p:nvPr>
        </p:nvSpPr>
        <p:spPr/>
        <p:txBody>
          <a:bodyPr/>
          <a:lstStyle/>
          <a:p>
            <a:r>
              <a:rPr lang="en-US" dirty="0"/>
              <a:t>Introduction</a:t>
            </a:r>
          </a:p>
        </p:txBody>
      </p:sp>
    </p:spTree>
    <p:extLst>
      <p:ext uri="{BB962C8B-B14F-4D97-AF65-F5344CB8AC3E}">
        <p14:creationId xmlns:p14="http://schemas.microsoft.com/office/powerpoint/2010/main" val="31081202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F3C4E-BAA8-2DC4-9A87-A979F11CA12D}"/>
              </a:ext>
            </a:extLst>
          </p:cNvPr>
          <p:cNvSpPr>
            <a:spLocks noGrp="1"/>
          </p:cNvSpPr>
          <p:nvPr>
            <p:ph type="title"/>
          </p:nvPr>
        </p:nvSpPr>
        <p:spPr>
          <a:xfrm>
            <a:off x="838200" y="611309"/>
            <a:ext cx="10515600" cy="1325563"/>
          </a:xfrm>
        </p:spPr>
        <p:txBody>
          <a:bodyPr>
            <a:normAutofit fontScale="90000"/>
          </a:bodyPr>
          <a:lstStyle/>
          <a:p>
            <a:r>
              <a:rPr lang="en-US" dirty="0"/>
              <a:t>	Objective 2: Developing the Gaussian processes framework for interpretable dynamical system design</a:t>
            </a:r>
          </a:p>
        </p:txBody>
      </p:sp>
      <p:sp>
        <p:nvSpPr>
          <p:cNvPr id="3" name="Content Placeholder 2">
            <a:extLst>
              <a:ext uri="{FF2B5EF4-FFF2-40B4-BE49-F238E27FC236}">
                <a16:creationId xmlns:a16="http://schemas.microsoft.com/office/drawing/2014/main" id="{61CF1846-F006-BD43-A943-D57392850A39}"/>
              </a:ext>
            </a:extLst>
          </p:cNvPr>
          <p:cNvSpPr>
            <a:spLocks noGrp="1"/>
          </p:cNvSpPr>
          <p:nvPr>
            <p:ph idx="1"/>
          </p:nvPr>
        </p:nvSpPr>
        <p:spPr>
          <a:xfrm>
            <a:off x="668215" y="3135923"/>
            <a:ext cx="10685585" cy="3041040"/>
          </a:xfrm>
        </p:spPr>
        <p:txBody>
          <a:bodyPr/>
          <a:lstStyle/>
          <a:p>
            <a:endParaRPr lang="en-US" dirty="0"/>
          </a:p>
        </p:txBody>
      </p:sp>
      <p:sp>
        <p:nvSpPr>
          <p:cNvPr id="4" name="Rectangle 3" descr="Programmer female with solid fill">
            <a:extLst>
              <a:ext uri="{FF2B5EF4-FFF2-40B4-BE49-F238E27FC236}">
                <a16:creationId xmlns:a16="http://schemas.microsoft.com/office/drawing/2014/main" id="{163C92D1-F616-3D3F-1678-D0BE89EE4933}"/>
              </a:ext>
            </a:extLst>
          </p:cNvPr>
          <p:cNvSpPr/>
          <p:nvPr/>
        </p:nvSpPr>
        <p:spPr>
          <a:xfrm>
            <a:off x="1060385" y="235565"/>
            <a:ext cx="774830" cy="774830"/>
          </a:xfrm>
          <a:prstGeom prst="rect">
            <a:avLst/>
          </a:prstGeom>
          <a:blipFill>
            <a:blip r:embed="rId2">
              <a:extLst>
                <a:ext uri="{96DAC541-7B7A-43D3-8B79-37D633B846F1}">
                  <asvg:svgBlip xmlns:asvg="http://schemas.microsoft.com/office/drawing/2016/SVG/main" r:embed="rId3"/>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Tree>
    <p:extLst>
      <p:ext uri="{BB962C8B-B14F-4D97-AF65-F5344CB8AC3E}">
        <p14:creationId xmlns:p14="http://schemas.microsoft.com/office/powerpoint/2010/main" val="15578630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en-US" dirty="0"/>
              <a:t>Machine Learning and Its Limitations</a:t>
            </a:r>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Explanation of how machine learning works</a:t>
            </a:r>
          </a:p>
          <a:p>
            <a:pPr marL="0" indent="0">
              <a:buNone/>
            </a:pPr>
            <a:r>
              <a:rPr lang="en-US" dirty="0"/>
              <a:t>Emphasize on its predictive capabilities</a:t>
            </a:r>
          </a:p>
          <a:p>
            <a:pPr marL="0" indent="0">
              <a:buNone/>
            </a:pPr>
            <a:r>
              <a:rPr lang="en-US" dirty="0"/>
              <a:t>Discuss its limitations: lack of interpretability, inability to understand underlying interactions or structures, and not suitable for designing systems with specific outcomes</a:t>
            </a:r>
          </a:p>
          <a:p>
            <a:pPr marL="0" indent="0">
              <a:buNone/>
            </a:pPr>
            <a:endParaRPr lang="en-US" dirty="0"/>
          </a:p>
          <a:p>
            <a:pPr marL="0" indent="0">
              <a:buNone/>
            </a:pPr>
            <a:r>
              <a:rPr lang="en-US" dirty="0"/>
              <a:t>Talk about to design microbial communities, we need a good model that can predict the types of interactions that are within the community that produce the data</a:t>
            </a:r>
          </a:p>
          <a:p>
            <a:pPr marL="0" indent="0">
              <a:buNone/>
            </a:pPr>
            <a:endParaRPr lang="en-US" dirty="0"/>
          </a:p>
        </p:txBody>
      </p:sp>
    </p:spTree>
    <p:extLst>
      <p:ext uri="{BB962C8B-B14F-4D97-AF65-F5344CB8AC3E}">
        <p14:creationId xmlns:p14="http://schemas.microsoft.com/office/powerpoint/2010/main" val="35979791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en-US" dirty="0"/>
              <a:t>Gaussian Processes: An Overview</a:t>
            </a:r>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normAutofit lnSpcReduction="10000"/>
          </a:bodyPr>
          <a:lstStyle/>
          <a:p>
            <a:pPr marL="0" indent="0">
              <a:buNone/>
            </a:pPr>
            <a:r>
              <a:rPr lang="en-US" dirty="0"/>
              <a:t>Definition and explanation of Gaussian processes</a:t>
            </a:r>
          </a:p>
          <a:p>
            <a:pPr marL="0" indent="0">
              <a:buNone/>
            </a:pPr>
            <a:r>
              <a:rPr lang="en-US" dirty="0"/>
              <a:t>How Gaussian processes differ from traditional machine learning models</a:t>
            </a:r>
          </a:p>
          <a:p>
            <a:pPr marL="0" indent="0">
              <a:buNone/>
            </a:pPr>
            <a:r>
              <a:rPr lang="en-US" dirty="0"/>
              <a:t>The balance Gaussian processes strike between capturing complex </a:t>
            </a:r>
            <a:r>
              <a:rPr lang="en-US" dirty="0" err="1"/>
              <a:t>behaviours</a:t>
            </a:r>
            <a:r>
              <a:rPr lang="en-US" dirty="0"/>
              <a:t> and being directly interpretable</a:t>
            </a:r>
          </a:p>
          <a:p>
            <a:pPr marL="0" indent="0">
              <a:buNone/>
            </a:pPr>
            <a:endParaRPr lang="en-US" dirty="0"/>
          </a:p>
          <a:p>
            <a:r>
              <a:rPr lang="en-US" dirty="0"/>
              <a:t>Talk about that the first step is to create a model that:</a:t>
            </a:r>
          </a:p>
          <a:p>
            <a:r>
              <a:rPr lang="en-US" dirty="0"/>
              <a:t>1) predicts or fits to the data well and,</a:t>
            </a:r>
          </a:p>
          <a:p>
            <a:r>
              <a:rPr lang="en-US" dirty="0"/>
              <a:t>2) is interpretable, so we can understand what the underlying network is</a:t>
            </a:r>
          </a:p>
          <a:p>
            <a:pPr marL="0" indent="0">
              <a:buNone/>
            </a:pPr>
            <a:endParaRPr lang="en-US" dirty="0"/>
          </a:p>
        </p:txBody>
      </p:sp>
    </p:spTree>
    <p:extLst>
      <p:ext uri="{BB962C8B-B14F-4D97-AF65-F5344CB8AC3E}">
        <p14:creationId xmlns:p14="http://schemas.microsoft.com/office/powerpoint/2010/main" val="31768077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da-DK" dirty="0"/>
              <a:t>Gaussian Processes for System Identification</a:t>
            </a:r>
            <a:endParaRPr lang="en-US" dirty="0"/>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How Gaussian processes can be used to understand a system that generates data</a:t>
            </a:r>
          </a:p>
          <a:p>
            <a:pPr marL="0" indent="0">
              <a:buNone/>
            </a:pPr>
            <a:r>
              <a:rPr lang="en-US" dirty="0"/>
              <a:t>Explanation of how Gaussian processes model non-linear functions in a Bayesian nonparametric framework</a:t>
            </a:r>
          </a:p>
          <a:p>
            <a:pPr marL="0" indent="0">
              <a:buNone/>
            </a:pPr>
            <a:r>
              <a:rPr lang="en-US" dirty="0"/>
              <a:t>Discuss examples of how Gaussian processes have been used to learn ordinary differential equation (ODE) models</a:t>
            </a:r>
          </a:p>
        </p:txBody>
      </p:sp>
    </p:spTree>
    <p:extLst>
      <p:ext uri="{BB962C8B-B14F-4D97-AF65-F5344CB8AC3E}">
        <p14:creationId xmlns:p14="http://schemas.microsoft.com/office/powerpoint/2010/main" val="34553586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CE638-5C26-89C8-B463-95401C5A848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D8666AC-9A4B-9578-FEF4-E5FB26051C18}"/>
              </a:ext>
            </a:extLst>
          </p:cNvPr>
          <p:cNvSpPr>
            <a:spLocks noGrp="1"/>
          </p:cNvSpPr>
          <p:nvPr>
            <p:ph idx="1"/>
          </p:nvPr>
        </p:nvSpPr>
        <p:spPr/>
        <p:txBody>
          <a:bodyPr>
            <a:normAutofit fontScale="92500" lnSpcReduction="20000"/>
          </a:bodyPr>
          <a:lstStyle/>
          <a:p>
            <a:r>
              <a:rPr lang="en-US" dirty="0"/>
              <a:t>Show image that describes the difference between machine learning and GP!</a:t>
            </a:r>
          </a:p>
          <a:p>
            <a:r>
              <a:rPr lang="en-US" dirty="0"/>
              <a:t>Machine learning is great at predicting data. It does so from learning from data and generating a very complex, albeit non-interpretable, model to be able to predict regressions or classifications with great accuracy. However, these models only use case is to predict new values, but it is not good to understand the underlying interactions or structures that generated the data itself. Furthermore, if we want to use the models to designs systems with specific outcomes, classical machine learning isn't useful. In this project, we will try two things: generate gaussian processes models to accurately model microbial communities interactions and predict their stability, but at the same time also use these models to be able to design even more stable communities. We will do so by decomposing the kernels into simple kernels that are easier to interpret.</a:t>
            </a:r>
          </a:p>
        </p:txBody>
      </p:sp>
    </p:spTree>
    <p:extLst>
      <p:ext uri="{BB962C8B-B14F-4D97-AF65-F5344CB8AC3E}">
        <p14:creationId xmlns:p14="http://schemas.microsoft.com/office/powerpoint/2010/main" val="31744144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da-DK" dirty="0"/>
              <a:t>Gaussian Processes for System Design</a:t>
            </a:r>
            <a:endParaRPr lang="en-US" dirty="0"/>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Explanation of how Gaussian processes can be used to design more stable microbial communities</a:t>
            </a:r>
          </a:p>
          <a:p>
            <a:pPr marL="0" indent="0">
              <a:buNone/>
            </a:pPr>
            <a:r>
              <a:rPr lang="en-US" dirty="0"/>
              <a:t>Discuss the concept of vector valued Gaussian processes to capture multidimensional design constraints</a:t>
            </a:r>
          </a:p>
          <a:p>
            <a:pPr marL="0" indent="0">
              <a:buNone/>
            </a:pPr>
            <a:r>
              <a:rPr lang="en-US" dirty="0"/>
              <a:t>Explain how finding the covariance structure of the Gaussian processes that best fits the design objectives can infer how to construct the microbial community to achieve the desired </a:t>
            </a:r>
            <a:r>
              <a:rPr lang="en-US" dirty="0" err="1"/>
              <a:t>behaviour</a:t>
            </a:r>
            <a:endParaRPr lang="en-US" dirty="0"/>
          </a:p>
        </p:txBody>
      </p:sp>
    </p:spTree>
    <p:extLst>
      <p:ext uri="{BB962C8B-B14F-4D97-AF65-F5344CB8AC3E}">
        <p14:creationId xmlns:p14="http://schemas.microsoft.com/office/powerpoint/2010/main" val="22305817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4E438-0662-2A6E-020D-A91BDE66AE48}"/>
              </a:ext>
            </a:extLst>
          </p:cNvPr>
          <p:cNvSpPr>
            <a:spLocks noGrp="1"/>
          </p:cNvSpPr>
          <p:nvPr>
            <p:ph type="title"/>
          </p:nvPr>
        </p:nvSpPr>
        <p:spPr/>
        <p:txBody>
          <a:bodyPr/>
          <a:lstStyle/>
          <a:p>
            <a:r>
              <a:rPr lang="en-US" dirty="0"/>
              <a:t>Steps to Achieve the End Goals</a:t>
            </a:r>
          </a:p>
        </p:txBody>
      </p:sp>
      <p:sp>
        <p:nvSpPr>
          <p:cNvPr id="3" name="Content Placeholder 2">
            <a:extLst>
              <a:ext uri="{FF2B5EF4-FFF2-40B4-BE49-F238E27FC236}">
                <a16:creationId xmlns:a16="http://schemas.microsoft.com/office/drawing/2014/main" id="{21224388-DA25-5497-012E-1CDA8AAB47A5}"/>
              </a:ext>
            </a:extLst>
          </p:cNvPr>
          <p:cNvSpPr>
            <a:spLocks noGrp="1"/>
          </p:cNvSpPr>
          <p:nvPr>
            <p:ph idx="1"/>
          </p:nvPr>
        </p:nvSpPr>
        <p:spPr/>
        <p:txBody>
          <a:bodyPr>
            <a:normAutofit fontScale="62500" lnSpcReduction="20000"/>
          </a:bodyPr>
          <a:lstStyle/>
          <a:p>
            <a:pPr marL="0" indent="0">
              <a:buNone/>
            </a:pPr>
            <a:r>
              <a:rPr lang="en-US" dirty="0"/>
              <a:t>Step 1: Develop the GP Framework</a:t>
            </a:r>
          </a:p>
          <a:p>
            <a:r>
              <a:rPr lang="en-US" dirty="0"/>
              <a:t>Adapt Gaussian Processes (GPs) for interpretable dynamical system design.</a:t>
            </a:r>
          </a:p>
          <a:p>
            <a:r>
              <a:rPr lang="en-US" dirty="0"/>
              <a:t>Use vector-valued GPs to capture multidimensional design constraints.</a:t>
            </a:r>
          </a:p>
          <a:p>
            <a:r>
              <a:rPr lang="en-US" dirty="0"/>
              <a:t>Infer how to construct the microbial community to achieve the desired behavior.</a:t>
            </a:r>
          </a:p>
          <a:p>
            <a:endParaRPr lang="en-US" dirty="0"/>
          </a:p>
          <a:p>
            <a:pPr marL="0" indent="0">
              <a:buNone/>
            </a:pPr>
            <a:r>
              <a:rPr lang="en-US" dirty="0"/>
              <a:t>Step 2: Generate a Library of Stable Communities</a:t>
            </a:r>
          </a:p>
          <a:p>
            <a:r>
              <a:rPr lang="en-US" dirty="0"/>
              <a:t>Extend previous work on communities incorporating intercellular communication and bacteriocins.</a:t>
            </a:r>
          </a:p>
          <a:p>
            <a:r>
              <a:rPr lang="en-US" dirty="0"/>
              <a:t>Collaborate with </a:t>
            </a:r>
            <a:r>
              <a:rPr lang="en-US" dirty="0" err="1"/>
              <a:t>Syngulon</a:t>
            </a:r>
            <a:r>
              <a:rPr lang="en-US" dirty="0"/>
              <a:t>, a synthetic biology start-up, for access to their library of bacteriocins.</a:t>
            </a:r>
          </a:p>
          <a:p>
            <a:r>
              <a:rPr lang="en-US" dirty="0"/>
              <a:t>Engineer E. coli strains to create a modular community library.</a:t>
            </a:r>
          </a:p>
          <a:p>
            <a:pPr marL="0" indent="0">
              <a:buNone/>
            </a:pPr>
            <a:endParaRPr lang="en-US" dirty="0"/>
          </a:p>
          <a:p>
            <a:pPr marL="0" indent="0">
              <a:buNone/>
            </a:pPr>
            <a:r>
              <a:rPr lang="en-US" dirty="0"/>
              <a:t>Step 3: Test Predictions</a:t>
            </a:r>
          </a:p>
          <a:p>
            <a:r>
              <a:rPr lang="en-US" dirty="0"/>
              <a:t>Use automated approaches in the London </a:t>
            </a:r>
            <a:r>
              <a:rPr lang="en-US" dirty="0" err="1"/>
              <a:t>Biofoundry</a:t>
            </a:r>
            <a:r>
              <a:rPr lang="en-US" dirty="0"/>
              <a:t> to combine strains in a high-throughput manner.</a:t>
            </a:r>
          </a:p>
          <a:p>
            <a:r>
              <a:rPr lang="en-US" dirty="0"/>
              <a:t>Validate the design approach by testing the predictions.</a:t>
            </a:r>
          </a:p>
        </p:txBody>
      </p:sp>
    </p:spTree>
    <p:extLst>
      <p:ext uri="{BB962C8B-B14F-4D97-AF65-F5344CB8AC3E}">
        <p14:creationId xmlns:p14="http://schemas.microsoft.com/office/powerpoint/2010/main" val="10417581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02239D2-A05D-4A1C-9F06-FBA7FC730E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C2FBC4-D4EC-125B-C9B5-D989CD476C6B}"/>
              </a:ext>
            </a:extLst>
          </p:cNvPr>
          <p:cNvSpPr>
            <a:spLocks noGrp="1"/>
          </p:cNvSpPr>
          <p:nvPr>
            <p:ph type="title"/>
          </p:nvPr>
        </p:nvSpPr>
        <p:spPr>
          <a:xfrm>
            <a:off x="2019300" y="538956"/>
            <a:ext cx="8985250" cy="1118394"/>
          </a:xfrm>
        </p:spPr>
        <p:txBody>
          <a:bodyPr anchor="t">
            <a:normAutofit/>
          </a:bodyPr>
          <a:lstStyle/>
          <a:p>
            <a:r>
              <a:rPr lang="en-US" sz="4000"/>
              <a:t>Proposed Research Methodology</a:t>
            </a:r>
          </a:p>
        </p:txBody>
      </p:sp>
      <p:pic>
        <p:nvPicPr>
          <p:cNvPr id="7" name="Graphic 6" descr="Database">
            <a:extLst>
              <a:ext uri="{FF2B5EF4-FFF2-40B4-BE49-F238E27FC236}">
                <a16:creationId xmlns:a16="http://schemas.microsoft.com/office/drawing/2014/main" id="{25223227-BE83-DADC-F636-8D571A41315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04900" y="538956"/>
            <a:ext cx="749300" cy="749300"/>
          </a:xfrm>
          <a:prstGeom prst="rect">
            <a:avLst/>
          </a:prstGeom>
        </p:spPr>
      </p:pic>
      <p:sp>
        <p:nvSpPr>
          <p:cNvPr id="3" name="Content Placeholder 2">
            <a:extLst>
              <a:ext uri="{FF2B5EF4-FFF2-40B4-BE49-F238E27FC236}">
                <a16:creationId xmlns:a16="http://schemas.microsoft.com/office/drawing/2014/main" id="{BE19FE32-377A-BDCD-67E6-2B5C01226EE8}"/>
              </a:ext>
            </a:extLst>
          </p:cNvPr>
          <p:cNvSpPr>
            <a:spLocks noGrp="1"/>
          </p:cNvSpPr>
          <p:nvPr>
            <p:ph idx="1"/>
          </p:nvPr>
        </p:nvSpPr>
        <p:spPr>
          <a:xfrm>
            <a:off x="1009650" y="1847849"/>
            <a:ext cx="9994900" cy="4254501"/>
          </a:xfrm>
        </p:spPr>
        <p:txBody>
          <a:bodyPr>
            <a:normAutofit lnSpcReduction="10000"/>
          </a:bodyPr>
          <a:lstStyle/>
          <a:p>
            <a:pPr marL="514350" indent="-514350">
              <a:buFont typeface="+mj-lt"/>
              <a:buAutoNum type="arabicPeriod"/>
            </a:pPr>
            <a:r>
              <a:rPr lang="en-US" sz="1600" dirty="0"/>
              <a:t>Create Synthetic Data via </a:t>
            </a:r>
            <a:r>
              <a:rPr lang="en-US" sz="1600" dirty="0" err="1"/>
              <a:t>Lokta</a:t>
            </a:r>
            <a:r>
              <a:rPr lang="en-US" sz="1600" dirty="0"/>
              <a:t>-Volterra Models</a:t>
            </a:r>
          </a:p>
          <a:p>
            <a:pPr lvl="1"/>
            <a:r>
              <a:rPr lang="en-US" sz="1600" dirty="0"/>
              <a:t>Generate controlled data for microbial communities to know the actual parameter values for our model.</a:t>
            </a:r>
          </a:p>
          <a:p>
            <a:pPr marL="514350" indent="-514350">
              <a:buFont typeface="+mj-lt"/>
              <a:buAutoNum type="arabicPeriod"/>
            </a:pPr>
            <a:r>
              <a:rPr lang="en-US" sz="1600" dirty="0"/>
              <a:t>Implement Gaussian Process (GP) Prediction Script</a:t>
            </a:r>
          </a:p>
          <a:p>
            <a:pPr lvl="1"/>
            <a:r>
              <a:rPr lang="en-US" sz="1600" dirty="0"/>
              <a:t>Develop a script using GPs to accurately forecast the synthetic time-series data.</a:t>
            </a:r>
          </a:p>
          <a:p>
            <a:pPr marL="514350" indent="-514350">
              <a:buFont typeface="+mj-lt"/>
              <a:buAutoNum type="arabicPeriod"/>
            </a:pPr>
            <a:r>
              <a:rPr lang="en-US" sz="1600" dirty="0"/>
              <a:t>Integrate GP with ODE Solution Space</a:t>
            </a:r>
          </a:p>
          <a:p>
            <a:pPr lvl="1"/>
            <a:r>
              <a:rPr lang="en-US" sz="1600" dirty="0"/>
              <a:t>Constrain the GP model within the solution space of our Ordinary Differential Equation (ODE) model to ensure compatibility.</a:t>
            </a:r>
          </a:p>
          <a:p>
            <a:pPr marL="514350" indent="-514350">
              <a:buFont typeface="+mj-lt"/>
              <a:buAutoNum type="arabicPeriod"/>
            </a:pPr>
            <a:r>
              <a:rPr lang="en-US" sz="1600" dirty="0"/>
              <a:t>Apply Kernel Search for Unknown Systems</a:t>
            </a:r>
          </a:p>
          <a:p>
            <a:pPr lvl="1"/>
            <a:r>
              <a:rPr lang="en-US" sz="1600" dirty="0"/>
              <a:t>Extend the methodology to systems with unknown underlying dynamics using a kernel search, similar to the automatic statistician approach. We can restrict search to certain mean functions + kernels that conform to increasingly general ODE solutions so we retain interpretability</a:t>
            </a:r>
          </a:p>
          <a:p>
            <a:pPr marL="514350" indent="-514350">
              <a:buFont typeface="+mj-lt"/>
              <a:buAutoNum type="arabicPeriod"/>
            </a:pPr>
            <a:r>
              <a:rPr lang="en-US" sz="1600" dirty="0"/>
              <a:t>Validate Methodology with Real Experimental Data</a:t>
            </a:r>
          </a:p>
          <a:p>
            <a:pPr lvl="1"/>
            <a:r>
              <a:rPr lang="en-US" sz="1600" dirty="0"/>
              <a:t>Test the developed methodologies using actual experimental results to confirm their applicability.</a:t>
            </a:r>
          </a:p>
          <a:p>
            <a:pPr marL="514350" indent="-514350">
              <a:buFont typeface="+mj-lt"/>
              <a:buAutoNum type="arabicPeriod"/>
            </a:pPr>
            <a:r>
              <a:rPr lang="en-US" sz="1600" dirty="0"/>
              <a:t>Design Stable Microbial Communities</a:t>
            </a:r>
          </a:p>
          <a:p>
            <a:pPr lvl="1"/>
            <a:r>
              <a:rPr lang="en-US" sz="1600" dirty="0"/>
              <a:t>Apply the validated methodology to engineer stable microbial communities.</a:t>
            </a:r>
          </a:p>
          <a:p>
            <a:pPr marL="514350" indent="-514350">
              <a:buFont typeface="+mj-lt"/>
              <a:buAutoNum type="arabicPeriod"/>
            </a:pPr>
            <a:endParaRPr lang="en-US" sz="1600" dirty="0"/>
          </a:p>
          <a:p>
            <a:pPr marL="514350" indent="-514350">
              <a:buFont typeface="+mj-lt"/>
              <a:buAutoNum type="arabicPeriod"/>
            </a:pPr>
            <a:endParaRPr lang="en-US" sz="1600" dirty="0"/>
          </a:p>
        </p:txBody>
      </p:sp>
    </p:spTree>
    <p:extLst>
      <p:ext uri="{BB962C8B-B14F-4D97-AF65-F5344CB8AC3E}">
        <p14:creationId xmlns:p14="http://schemas.microsoft.com/office/powerpoint/2010/main" val="37172885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BF68016-F840-5048-8031-5398CFADE1F1}"/>
              </a:ext>
            </a:extLst>
          </p:cNvPr>
          <p:cNvSpPr>
            <a:spLocks noGrp="1"/>
          </p:cNvSpPr>
          <p:nvPr>
            <p:ph type="body" sz="quarter" idx="10"/>
          </p:nvPr>
        </p:nvSpPr>
        <p:spPr/>
        <p:txBody>
          <a:bodyPr/>
          <a:lstStyle/>
          <a:p>
            <a:r>
              <a:rPr lang="en-US" dirty="0">
                <a:solidFill>
                  <a:schemeClr val="tx1"/>
                </a:solidFill>
              </a:rPr>
              <a:t>AI4 grant: Project Objectives and Deliverables</a:t>
            </a:r>
          </a:p>
        </p:txBody>
      </p:sp>
      <p:sp>
        <p:nvSpPr>
          <p:cNvPr id="4" name="Content Placeholder 3">
            <a:extLst>
              <a:ext uri="{FF2B5EF4-FFF2-40B4-BE49-F238E27FC236}">
                <a16:creationId xmlns:a16="http://schemas.microsoft.com/office/drawing/2014/main" id="{8546AF73-1418-3A47-B019-9C57318EEB67}"/>
              </a:ext>
            </a:extLst>
          </p:cNvPr>
          <p:cNvSpPr>
            <a:spLocks noGrp="1"/>
          </p:cNvSpPr>
          <p:nvPr>
            <p:ph sz="quarter" idx="11"/>
          </p:nvPr>
        </p:nvSpPr>
        <p:spPr/>
        <p:txBody>
          <a:bodyPr/>
          <a:lstStyle/>
          <a:p>
            <a:r>
              <a:rPr lang="en-US" dirty="0"/>
              <a:t>Objective 1: Develop the GP framework for interpretable dynamical system design.</a:t>
            </a:r>
          </a:p>
          <a:p>
            <a:pPr marL="457200" lvl="1" indent="0">
              <a:buNone/>
            </a:pPr>
            <a:endParaRPr lang="en-US" dirty="0"/>
          </a:p>
          <a:p>
            <a:r>
              <a:rPr lang="en-US" dirty="0"/>
              <a:t>Objective 2: Generate a library of stable microbial communities for bioethanol production.</a:t>
            </a:r>
          </a:p>
          <a:p>
            <a:endParaRPr lang="en-US" dirty="0"/>
          </a:p>
          <a:p>
            <a:endParaRPr lang="en-US" dirty="0"/>
          </a:p>
          <a:p>
            <a:endParaRPr lang="en-US" dirty="0"/>
          </a:p>
          <a:p>
            <a:endParaRPr lang="en-US" dirty="0"/>
          </a:p>
        </p:txBody>
      </p:sp>
      <p:pic>
        <p:nvPicPr>
          <p:cNvPr id="5" name="Picture 4">
            <a:extLst>
              <a:ext uri="{FF2B5EF4-FFF2-40B4-BE49-F238E27FC236}">
                <a16:creationId xmlns:a16="http://schemas.microsoft.com/office/drawing/2014/main" id="{0B597F6D-57B4-0D48-AC40-E6877417AD14}"/>
              </a:ext>
            </a:extLst>
          </p:cNvPr>
          <p:cNvPicPr>
            <a:picLocks noChangeAspect="1"/>
          </p:cNvPicPr>
          <p:nvPr/>
        </p:nvPicPr>
        <p:blipFill>
          <a:blip r:embed="rId2"/>
          <a:stretch>
            <a:fillRect/>
          </a:stretch>
        </p:blipFill>
        <p:spPr>
          <a:xfrm>
            <a:off x="211873" y="2913755"/>
            <a:ext cx="11608904" cy="2087275"/>
          </a:xfrm>
          <a:prstGeom prst="rect">
            <a:avLst/>
          </a:prstGeom>
        </p:spPr>
      </p:pic>
      <p:cxnSp>
        <p:nvCxnSpPr>
          <p:cNvPr id="7" name="Straight Arrow Connector 6">
            <a:extLst>
              <a:ext uri="{FF2B5EF4-FFF2-40B4-BE49-F238E27FC236}">
                <a16:creationId xmlns:a16="http://schemas.microsoft.com/office/drawing/2014/main" id="{7A61B700-FDCD-AA41-9358-F23B86081AAC}"/>
              </a:ext>
            </a:extLst>
          </p:cNvPr>
          <p:cNvCxnSpPr>
            <a:cxnSpLocks/>
          </p:cNvCxnSpPr>
          <p:nvPr/>
        </p:nvCxnSpPr>
        <p:spPr>
          <a:xfrm flipV="1">
            <a:off x="3858322" y="5001030"/>
            <a:ext cx="0" cy="669073"/>
          </a:xfrm>
          <a:prstGeom prst="straightConnector1">
            <a:avLst/>
          </a:prstGeom>
          <a:ln w="76200">
            <a:tailEnd type="triangle"/>
          </a:ln>
        </p:spPr>
        <p:style>
          <a:lnRef idx="2">
            <a:schemeClr val="dk1"/>
          </a:lnRef>
          <a:fillRef idx="0">
            <a:schemeClr val="dk1"/>
          </a:fillRef>
          <a:effectRef idx="1">
            <a:schemeClr val="dk1"/>
          </a:effectRef>
          <a:fontRef idx="minor">
            <a:schemeClr val="tx1"/>
          </a:fontRef>
        </p:style>
      </p:cxnSp>
      <p:sp>
        <p:nvSpPr>
          <p:cNvPr id="9" name="TextBox 8">
            <a:extLst>
              <a:ext uri="{FF2B5EF4-FFF2-40B4-BE49-F238E27FC236}">
                <a16:creationId xmlns:a16="http://schemas.microsoft.com/office/drawing/2014/main" id="{12C2D8D0-C6D3-584A-9DBD-9982D5C9B218}"/>
              </a:ext>
            </a:extLst>
          </p:cNvPr>
          <p:cNvSpPr txBox="1"/>
          <p:nvPr/>
        </p:nvSpPr>
        <p:spPr>
          <a:xfrm>
            <a:off x="5542156" y="5497551"/>
            <a:ext cx="4587603" cy="369332"/>
          </a:xfrm>
          <a:prstGeom prst="rect">
            <a:avLst/>
          </a:prstGeom>
          <a:noFill/>
        </p:spPr>
        <p:txBody>
          <a:bodyPr wrap="none" rtlCol="0">
            <a:spAutoFit/>
          </a:bodyPr>
          <a:lstStyle/>
          <a:p>
            <a:r>
              <a:rPr lang="en-US" dirty="0"/>
              <a:t>PDRA time: 01.04.22 – 31.01.2024 (22 months)</a:t>
            </a:r>
          </a:p>
        </p:txBody>
      </p:sp>
    </p:spTree>
    <p:extLst>
      <p:ext uri="{BB962C8B-B14F-4D97-AF65-F5344CB8AC3E}">
        <p14:creationId xmlns:p14="http://schemas.microsoft.com/office/powerpoint/2010/main" val="31739944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BC4C5-058B-F3B5-B36B-9A56BF6BA0DA}"/>
              </a:ext>
            </a:extLst>
          </p:cNvPr>
          <p:cNvSpPr>
            <a:spLocks noGrp="1"/>
          </p:cNvSpPr>
          <p:nvPr>
            <p:ph type="title"/>
          </p:nvPr>
        </p:nvSpPr>
        <p:spPr/>
        <p:txBody>
          <a:bodyPr/>
          <a:lstStyle/>
          <a:p>
            <a:r>
              <a:rPr lang="en-US" dirty="0"/>
              <a:t>First Steps</a:t>
            </a:r>
          </a:p>
        </p:txBody>
      </p:sp>
      <p:sp>
        <p:nvSpPr>
          <p:cNvPr id="5" name="TextBox 4">
            <a:extLst>
              <a:ext uri="{FF2B5EF4-FFF2-40B4-BE49-F238E27FC236}">
                <a16:creationId xmlns:a16="http://schemas.microsoft.com/office/drawing/2014/main" id="{003C2A8D-3CEA-3730-B5B3-89A4D1463F24}"/>
              </a:ext>
            </a:extLst>
          </p:cNvPr>
          <p:cNvSpPr txBox="1"/>
          <p:nvPr/>
        </p:nvSpPr>
        <p:spPr>
          <a:xfrm>
            <a:off x="838200" y="2204720"/>
            <a:ext cx="8305800" cy="1384995"/>
          </a:xfrm>
          <a:prstGeom prst="rect">
            <a:avLst/>
          </a:prstGeom>
          <a:noFill/>
        </p:spPr>
        <p:txBody>
          <a:bodyPr wrap="square">
            <a:spAutoFit/>
          </a:bodyPr>
          <a:lstStyle/>
          <a:p>
            <a:r>
              <a:rPr lang="en-US" sz="2800" dirty="0"/>
              <a:t>1) Develop a synthetic data generation script</a:t>
            </a:r>
          </a:p>
          <a:p>
            <a:r>
              <a:rPr lang="en-US" sz="2800" dirty="0"/>
              <a:t>3) Utilize synthetic data to train Gaussian Process (GP) model selection</a:t>
            </a:r>
          </a:p>
        </p:txBody>
      </p:sp>
    </p:spTree>
    <p:extLst>
      <p:ext uri="{BB962C8B-B14F-4D97-AF65-F5344CB8AC3E}">
        <p14:creationId xmlns:p14="http://schemas.microsoft.com/office/powerpoint/2010/main" val="2262690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en-US" dirty="0"/>
              <a:t>AI-4-EB Consortium: </a:t>
            </a:r>
            <a:r>
              <a:rPr lang="da-DK" dirty="0"/>
              <a:t>Project Objectives</a:t>
            </a:r>
            <a:endParaRPr lang="en-US" dirty="0"/>
          </a:p>
        </p:txBody>
      </p:sp>
      <p:graphicFrame>
        <p:nvGraphicFramePr>
          <p:cNvPr id="5" name="Content Placeholder 2">
            <a:extLst>
              <a:ext uri="{FF2B5EF4-FFF2-40B4-BE49-F238E27FC236}">
                <a16:creationId xmlns:a16="http://schemas.microsoft.com/office/drawing/2014/main" id="{D7CCEE71-4E1D-80EE-C01D-A3E72373DE22}"/>
              </a:ext>
            </a:extLst>
          </p:cNvPr>
          <p:cNvGraphicFramePr>
            <a:graphicFrameLocks noGrp="1"/>
          </p:cNvGraphicFramePr>
          <p:nvPr>
            <p:ph idx="1"/>
            <p:extLst>
              <p:ext uri="{D42A27DB-BD31-4B8C-83A1-F6EECF244321}">
                <p14:modId xmlns:p14="http://schemas.microsoft.com/office/powerpoint/2010/main" val="429226623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895496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663992-0728-3D0D-2D14-141ACF7FC6B8}"/>
              </a:ext>
            </a:extLst>
          </p:cNvPr>
          <p:cNvSpPr>
            <a:spLocks noGrp="1"/>
          </p:cNvSpPr>
          <p:nvPr>
            <p:ph type="title"/>
          </p:nvPr>
        </p:nvSpPr>
        <p:spPr>
          <a:xfrm>
            <a:off x="371094" y="1161288"/>
            <a:ext cx="3438144" cy="1239012"/>
          </a:xfrm>
        </p:spPr>
        <p:txBody>
          <a:bodyPr anchor="ctr">
            <a:normAutofit/>
          </a:bodyPr>
          <a:lstStyle/>
          <a:p>
            <a:r>
              <a:rPr lang="en-US" sz="2800"/>
              <a:t>Gaussian Processes Script</a:t>
            </a:r>
          </a:p>
        </p:txBody>
      </p:sp>
      <p:sp>
        <p:nvSpPr>
          <p:cNvPr id="16" name="Rectangle 15">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C32C0F97-F5CA-642B-1FDB-194D09A47098}"/>
              </a:ext>
            </a:extLst>
          </p:cNvPr>
          <p:cNvSpPr>
            <a:spLocks noGrp="1"/>
          </p:cNvSpPr>
          <p:nvPr>
            <p:ph idx="1"/>
          </p:nvPr>
        </p:nvSpPr>
        <p:spPr>
          <a:xfrm>
            <a:off x="371094" y="2718054"/>
            <a:ext cx="3499866" cy="3207258"/>
          </a:xfrm>
        </p:spPr>
        <p:txBody>
          <a:bodyPr anchor="t">
            <a:normAutofit/>
          </a:bodyPr>
          <a:lstStyle/>
          <a:p>
            <a:pPr marL="0" indent="0">
              <a:buNone/>
            </a:pPr>
            <a:r>
              <a:rPr lang="en-US" sz="1700" dirty="0"/>
              <a:t>Create an automated script to generate the best GP fit using kernel space exploration and dimensions</a:t>
            </a:r>
          </a:p>
          <a:p>
            <a:r>
              <a:rPr lang="en-US" sz="1700" dirty="0"/>
              <a:t>Loop through different variables: models, kernels, latent processes, and mean functions</a:t>
            </a:r>
          </a:p>
          <a:p>
            <a:pPr lvl="1"/>
            <a:r>
              <a:rPr lang="en-US" sz="1300" dirty="0"/>
              <a:t>First, through base kernels, then through combinations (by addition and/or multiplication) of kernels [1-3]</a:t>
            </a:r>
          </a:p>
          <a:p>
            <a:r>
              <a:rPr lang="en-US" sz="1700" dirty="0"/>
              <a:t>Possibly also loop through different likelihoods</a:t>
            </a:r>
          </a:p>
        </p:txBody>
      </p:sp>
      <p:pic>
        <p:nvPicPr>
          <p:cNvPr id="5" name="Picture 4">
            <a:extLst>
              <a:ext uri="{FF2B5EF4-FFF2-40B4-BE49-F238E27FC236}">
                <a16:creationId xmlns:a16="http://schemas.microsoft.com/office/drawing/2014/main" id="{55D15E42-4285-CB43-03AA-9640D5730ABA}"/>
              </a:ext>
            </a:extLst>
          </p:cNvPr>
          <p:cNvPicPr>
            <a:picLocks noChangeAspect="1"/>
          </p:cNvPicPr>
          <p:nvPr/>
        </p:nvPicPr>
        <p:blipFill>
          <a:blip r:embed="rId3"/>
          <a:stretch>
            <a:fillRect/>
          </a:stretch>
        </p:blipFill>
        <p:spPr>
          <a:xfrm>
            <a:off x="4901184" y="1653612"/>
            <a:ext cx="6922008" cy="3651359"/>
          </a:xfrm>
          <a:prstGeom prst="rect">
            <a:avLst/>
          </a:prstGeom>
        </p:spPr>
      </p:pic>
      <p:sp>
        <p:nvSpPr>
          <p:cNvPr id="6" name="Footer Placeholder 5">
            <a:extLst>
              <a:ext uri="{FF2B5EF4-FFF2-40B4-BE49-F238E27FC236}">
                <a16:creationId xmlns:a16="http://schemas.microsoft.com/office/drawing/2014/main" id="{6C6B4742-1C4A-F035-DEF0-5502F799011D}"/>
              </a:ext>
            </a:extLst>
          </p:cNvPr>
          <p:cNvSpPr>
            <a:spLocks noGrp="1"/>
          </p:cNvSpPr>
          <p:nvPr>
            <p:ph type="ftr" sz="quarter" idx="11"/>
          </p:nvPr>
        </p:nvSpPr>
        <p:spPr>
          <a:xfrm>
            <a:off x="563880" y="6356350"/>
            <a:ext cx="10703560" cy="365125"/>
          </a:xfrm>
        </p:spPr>
        <p:txBody>
          <a:bodyPr/>
          <a:lstStyle/>
          <a:p>
            <a:r>
              <a:rPr lang="en-US" dirty="0"/>
              <a:t>(1) Lloyd, J.; </a:t>
            </a:r>
            <a:r>
              <a:rPr lang="en-US" dirty="0" err="1"/>
              <a:t>Duvenaud</a:t>
            </a:r>
            <a:r>
              <a:rPr lang="en-US" dirty="0"/>
              <a:t>, D.; Grosse, R.; Tenenbaum, J.; </a:t>
            </a:r>
            <a:r>
              <a:rPr lang="en-US" dirty="0" err="1"/>
              <a:t>Ghahramani</a:t>
            </a:r>
            <a:r>
              <a:rPr lang="en-US" dirty="0"/>
              <a:t>, Z. Automatic Construction and Natural-Language Description of Nonparametric Regression Models. Proceedings of the AAAI Conference on Artificial Intelligence 2014, 28 (1). https://doi.org/10.1609/aaai.v28i1.8904.</a:t>
            </a:r>
          </a:p>
        </p:txBody>
      </p:sp>
    </p:spTree>
    <p:extLst>
      <p:ext uri="{BB962C8B-B14F-4D97-AF65-F5344CB8AC3E}">
        <p14:creationId xmlns:p14="http://schemas.microsoft.com/office/powerpoint/2010/main" val="32405489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F11DD-A7E6-7E32-CC45-B91E980B641C}"/>
              </a:ext>
            </a:extLst>
          </p:cNvPr>
          <p:cNvSpPr>
            <a:spLocks noGrp="1"/>
          </p:cNvSpPr>
          <p:nvPr>
            <p:ph type="title"/>
          </p:nvPr>
        </p:nvSpPr>
        <p:spPr>
          <a:xfrm>
            <a:off x="838200" y="4937125"/>
            <a:ext cx="10515600" cy="1325563"/>
          </a:xfrm>
        </p:spPr>
        <p:txBody>
          <a:bodyPr/>
          <a:lstStyle/>
          <a:p>
            <a:r>
              <a:rPr lang="en-US" dirty="0"/>
              <a:t>Initial Results</a:t>
            </a:r>
          </a:p>
        </p:txBody>
      </p:sp>
      <p:pic>
        <p:nvPicPr>
          <p:cNvPr id="6" name="Picture 5" descr="A graph of blue lines with a red dot&#10;&#10;Description automatically generated">
            <a:extLst>
              <a:ext uri="{FF2B5EF4-FFF2-40B4-BE49-F238E27FC236}">
                <a16:creationId xmlns:a16="http://schemas.microsoft.com/office/drawing/2014/main" id="{569457B1-3207-2C97-B6CA-B782DA94DE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39912" y="3874162"/>
            <a:ext cx="3813888" cy="2860416"/>
          </a:xfrm>
          <a:prstGeom prst="rect">
            <a:avLst/>
          </a:prstGeom>
        </p:spPr>
      </p:pic>
      <p:pic>
        <p:nvPicPr>
          <p:cNvPr id="10" name="Picture 9" descr="A graph with green lines&#10;&#10;Description automatically generated">
            <a:extLst>
              <a:ext uri="{FF2B5EF4-FFF2-40B4-BE49-F238E27FC236}">
                <a16:creationId xmlns:a16="http://schemas.microsoft.com/office/drawing/2014/main" id="{1D18259A-761A-8092-44D2-3B650D8619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4617"/>
            <a:ext cx="12192000" cy="4064000"/>
          </a:xfrm>
          <a:prstGeom prst="rect">
            <a:avLst/>
          </a:prstGeom>
        </p:spPr>
      </p:pic>
    </p:spTree>
    <p:extLst>
      <p:ext uri="{BB962C8B-B14F-4D97-AF65-F5344CB8AC3E}">
        <p14:creationId xmlns:p14="http://schemas.microsoft.com/office/powerpoint/2010/main" val="18414545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6A538-C0A4-EFB9-8F40-12BE2B701836}"/>
              </a:ext>
            </a:extLst>
          </p:cNvPr>
          <p:cNvSpPr>
            <a:spLocks noGrp="1"/>
          </p:cNvSpPr>
          <p:nvPr>
            <p:ph type="title"/>
          </p:nvPr>
        </p:nvSpPr>
        <p:spPr/>
        <p:txBody>
          <a:bodyPr/>
          <a:lstStyle/>
          <a:p>
            <a:r>
              <a:rPr lang="en-US" dirty="0"/>
              <a:t>Kernel List</a:t>
            </a:r>
          </a:p>
        </p:txBody>
      </p:sp>
      <p:sp>
        <p:nvSpPr>
          <p:cNvPr id="6" name="TextBox 5">
            <a:extLst>
              <a:ext uri="{FF2B5EF4-FFF2-40B4-BE49-F238E27FC236}">
                <a16:creationId xmlns:a16="http://schemas.microsoft.com/office/drawing/2014/main" id="{E302A986-6569-74AC-D718-A01F81F6452C}"/>
              </a:ext>
            </a:extLst>
          </p:cNvPr>
          <p:cNvSpPr txBox="1"/>
          <p:nvPr/>
        </p:nvSpPr>
        <p:spPr>
          <a:xfrm>
            <a:off x="3166558" y="2124636"/>
            <a:ext cx="5858884" cy="3139321"/>
          </a:xfrm>
          <a:prstGeom prst="rect">
            <a:avLst/>
          </a:prstGeom>
          <a:noFill/>
        </p:spPr>
        <p:txBody>
          <a:bodyPr wrap="square">
            <a:spAutoFit/>
          </a:bodyPr>
          <a:lstStyle/>
          <a:p>
            <a:r>
              <a:rPr lang="en-US" b="0" dirty="0" err="1">
                <a:solidFill>
                  <a:srgbClr val="ABB2BF"/>
                </a:solidFill>
                <a:effectLst/>
                <a:latin typeface="Consolas" panose="020B0609020204030204" pitchFamily="49" charset="0"/>
              </a:rPr>
              <a:t>gpf.kernels.SquaredExponential</a:t>
            </a:r>
            <a:r>
              <a:rPr lang="en-US" b="0" dirty="0">
                <a:solidFill>
                  <a:srgbClr val="ABB2BF"/>
                </a:solidFill>
                <a:effectLst/>
                <a:latin typeface="Consolas" panose="020B0609020204030204" pitchFamily="49" charset="0"/>
              </a:rPr>
              <a:t>, gpf.kernels.Matern32, </a:t>
            </a:r>
            <a:r>
              <a:rPr lang="en-US" b="0" dirty="0" err="1">
                <a:solidFill>
                  <a:srgbClr val="ABB2BF"/>
                </a:solidFill>
                <a:effectLst/>
                <a:latin typeface="Consolas" panose="020B0609020204030204" pitchFamily="49" charset="0"/>
              </a:rPr>
              <a:t>gpf.kernels.RationalQuadratic</a:t>
            </a:r>
            <a:r>
              <a:rPr lang="en-US" b="0" dirty="0">
                <a:solidFill>
                  <a:srgbClr val="ABB2BF"/>
                </a:solidFill>
                <a:effectLst/>
                <a:latin typeface="Consolas" panose="020B0609020204030204" pitchFamily="49" charset="0"/>
              </a:rPr>
              <a:t>, </a:t>
            </a:r>
            <a:r>
              <a:rPr lang="en-US" b="0" dirty="0" err="1">
                <a:solidFill>
                  <a:srgbClr val="ABB2BF"/>
                </a:solidFill>
                <a:effectLst/>
                <a:latin typeface="Consolas" panose="020B0609020204030204" pitchFamily="49" charset="0"/>
              </a:rPr>
              <a:t>gpf.kernels.Exponential</a:t>
            </a:r>
            <a:r>
              <a:rPr lang="en-US" b="0" dirty="0">
                <a:solidFill>
                  <a:srgbClr val="ABB2BF"/>
                </a:solidFill>
                <a:effectLst/>
                <a:latin typeface="Consolas" panose="020B0609020204030204" pitchFamily="49" charset="0"/>
              </a:rPr>
              <a:t>, </a:t>
            </a:r>
          </a:p>
          <a:p>
            <a:r>
              <a:rPr lang="en-US" b="0" dirty="0" err="1">
                <a:solidFill>
                  <a:srgbClr val="ABB2BF"/>
                </a:solidFill>
                <a:effectLst/>
                <a:latin typeface="Consolas" panose="020B0609020204030204" pitchFamily="49" charset="0"/>
              </a:rPr>
              <a:t>gpf.kernels.Linear</a:t>
            </a:r>
            <a:r>
              <a:rPr lang="en-US" b="0" dirty="0">
                <a:solidFill>
                  <a:srgbClr val="ABB2BF"/>
                </a:solidFill>
                <a:effectLst/>
                <a:latin typeface="Consolas" panose="020B0609020204030204" pitchFamily="49" charset="0"/>
              </a:rPr>
              <a:t>,</a:t>
            </a:r>
          </a:p>
          <a:p>
            <a:r>
              <a:rPr lang="en-US" b="0" dirty="0" err="1">
                <a:solidFill>
                  <a:srgbClr val="ABB2BF"/>
                </a:solidFill>
                <a:effectLst/>
                <a:latin typeface="Consolas" panose="020B0609020204030204" pitchFamily="49" charset="0"/>
              </a:rPr>
              <a:t>gpf.kernels.Cosine</a:t>
            </a:r>
            <a:r>
              <a:rPr lang="en-US" b="0" dirty="0">
                <a:solidFill>
                  <a:srgbClr val="ABB2BF"/>
                </a:solidFill>
                <a:effectLst/>
                <a:latin typeface="Consolas" panose="020B0609020204030204" pitchFamily="49" charset="0"/>
              </a:rPr>
              <a:t>, </a:t>
            </a:r>
          </a:p>
          <a:p>
            <a:r>
              <a:rPr lang="en-US" b="0" dirty="0" err="1">
                <a:solidFill>
                  <a:srgbClr val="ABB2BF"/>
                </a:solidFill>
                <a:effectLst/>
                <a:latin typeface="Consolas" panose="020B0609020204030204" pitchFamily="49" charset="0"/>
              </a:rPr>
              <a:t>gpf.kernels.Periodic</a:t>
            </a:r>
            <a:r>
              <a:rPr lang="en-US" b="0" dirty="0">
                <a:solidFill>
                  <a:srgbClr val="ABB2BF"/>
                </a:solidFill>
                <a:effectLst/>
                <a:latin typeface="Consolas" panose="020B0609020204030204" pitchFamily="49" charset="0"/>
              </a:rPr>
              <a:t>, </a:t>
            </a:r>
          </a:p>
          <a:p>
            <a:r>
              <a:rPr lang="en-US" b="0" dirty="0" err="1">
                <a:solidFill>
                  <a:srgbClr val="ABB2BF"/>
                </a:solidFill>
                <a:effectLst/>
                <a:latin typeface="Consolas" panose="020B0609020204030204" pitchFamily="49" charset="0"/>
              </a:rPr>
              <a:t>gpf.kernels.Polynomial</a:t>
            </a:r>
            <a:r>
              <a:rPr lang="en-US" b="0" dirty="0">
                <a:solidFill>
                  <a:srgbClr val="ABB2BF"/>
                </a:solidFill>
                <a:effectLst/>
                <a:latin typeface="Consolas" panose="020B0609020204030204" pitchFamily="49" charset="0"/>
              </a:rPr>
              <a:t>, </a:t>
            </a:r>
          </a:p>
          <a:p>
            <a:r>
              <a:rPr lang="en-US" b="0" dirty="0">
                <a:solidFill>
                  <a:srgbClr val="ABB2BF"/>
                </a:solidFill>
                <a:effectLst/>
                <a:latin typeface="Consolas" panose="020B0609020204030204" pitchFamily="49" charset="0"/>
              </a:rPr>
              <a:t>gpf.kernels.Matern12, </a:t>
            </a:r>
          </a:p>
          <a:p>
            <a:r>
              <a:rPr lang="en-US" b="0" dirty="0">
                <a:solidFill>
                  <a:srgbClr val="ABB2BF"/>
                </a:solidFill>
                <a:effectLst/>
                <a:latin typeface="Consolas" panose="020B0609020204030204" pitchFamily="49" charset="0"/>
              </a:rPr>
              <a:t>gpf.kernels.Matern52, </a:t>
            </a:r>
          </a:p>
          <a:p>
            <a:r>
              <a:rPr lang="en-US" b="0" dirty="0" err="1">
                <a:solidFill>
                  <a:srgbClr val="ABB2BF"/>
                </a:solidFill>
                <a:effectLst/>
                <a:latin typeface="Consolas" panose="020B0609020204030204" pitchFamily="49" charset="0"/>
              </a:rPr>
              <a:t>gpf.kernels.White</a:t>
            </a:r>
            <a:endParaRPr lang="en-US" b="0" dirty="0">
              <a:solidFill>
                <a:srgbClr val="ABB2BF"/>
              </a:solidFill>
              <a:effectLst/>
              <a:latin typeface="Consolas" panose="020B0609020204030204" pitchFamily="49" charset="0"/>
            </a:endParaRPr>
          </a:p>
        </p:txBody>
      </p:sp>
    </p:spTree>
    <p:extLst>
      <p:ext uri="{BB962C8B-B14F-4D97-AF65-F5344CB8AC3E}">
        <p14:creationId xmlns:p14="http://schemas.microsoft.com/office/powerpoint/2010/main" val="42250899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503EB-58EB-0EDD-F828-71E0EED2EF16}"/>
              </a:ext>
            </a:extLst>
          </p:cNvPr>
          <p:cNvSpPr>
            <a:spLocks noGrp="1"/>
          </p:cNvSpPr>
          <p:nvPr>
            <p:ph type="title"/>
          </p:nvPr>
        </p:nvSpPr>
        <p:spPr/>
        <p:txBody>
          <a:bodyPr/>
          <a:lstStyle/>
          <a:p>
            <a:r>
              <a:rPr lang="en-US" dirty="0"/>
              <a:t>Scoring Models (alternative to BIC?) – LML, CLML, or other</a:t>
            </a:r>
          </a:p>
        </p:txBody>
      </p:sp>
      <p:pic>
        <p:nvPicPr>
          <p:cNvPr id="5" name="Picture 4">
            <a:extLst>
              <a:ext uri="{FF2B5EF4-FFF2-40B4-BE49-F238E27FC236}">
                <a16:creationId xmlns:a16="http://schemas.microsoft.com/office/drawing/2014/main" id="{BAF4A962-9BE8-E7AE-A5AF-9361C09E0686}"/>
              </a:ext>
            </a:extLst>
          </p:cNvPr>
          <p:cNvPicPr>
            <a:picLocks noChangeAspect="1"/>
          </p:cNvPicPr>
          <p:nvPr/>
        </p:nvPicPr>
        <p:blipFill>
          <a:blip r:embed="rId2"/>
          <a:stretch>
            <a:fillRect/>
          </a:stretch>
        </p:blipFill>
        <p:spPr>
          <a:xfrm>
            <a:off x="838200" y="2239492"/>
            <a:ext cx="4088484" cy="457240"/>
          </a:xfrm>
          <a:prstGeom prst="rect">
            <a:avLst/>
          </a:prstGeom>
        </p:spPr>
      </p:pic>
      <p:sp>
        <p:nvSpPr>
          <p:cNvPr id="7" name="TextBox 6">
            <a:extLst>
              <a:ext uri="{FF2B5EF4-FFF2-40B4-BE49-F238E27FC236}">
                <a16:creationId xmlns:a16="http://schemas.microsoft.com/office/drawing/2014/main" id="{A856F2CE-8531-46A8-D9A0-BD4D63BC0BF3}"/>
              </a:ext>
            </a:extLst>
          </p:cNvPr>
          <p:cNvSpPr txBox="1"/>
          <p:nvPr/>
        </p:nvSpPr>
        <p:spPr>
          <a:xfrm>
            <a:off x="873760" y="1889277"/>
            <a:ext cx="949960" cy="369332"/>
          </a:xfrm>
          <a:prstGeom prst="rect">
            <a:avLst/>
          </a:prstGeom>
          <a:noFill/>
        </p:spPr>
        <p:txBody>
          <a:bodyPr wrap="square">
            <a:spAutoFit/>
          </a:bodyPr>
          <a:lstStyle/>
          <a:p>
            <a:r>
              <a:rPr lang="en-US" dirty="0"/>
              <a:t>BIC loss</a:t>
            </a:r>
          </a:p>
        </p:txBody>
      </p:sp>
      <p:pic>
        <p:nvPicPr>
          <p:cNvPr id="9" name="Picture 8">
            <a:extLst>
              <a:ext uri="{FF2B5EF4-FFF2-40B4-BE49-F238E27FC236}">
                <a16:creationId xmlns:a16="http://schemas.microsoft.com/office/drawing/2014/main" id="{9AACA5BA-E233-EA90-46C3-FC45C43AC675}"/>
              </a:ext>
            </a:extLst>
          </p:cNvPr>
          <p:cNvPicPr>
            <a:picLocks noChangeAspect="1"/>
          </p:cNvPicPr>
          <p:nvPr/>
        </p:nvPicPr>
        <p:blipFill>
          <a:blip r:embed="rId3"/>
          <a:stretch>
            <a:fillRect/>
          </a:stretch>
        </p:blipFill>
        <p:spPr>
          <a:xfrm>
            <a:off x="923556" y="2992970"/>
            <a:ext cx="3626485" cy="625776"/>
          </a:xfrm>
          <a:prstGeom prst="rect">
            <a:avLst/>
          </a:prstGeom>
        </p:spPr>
      </p:pic>
      <p:pic>
        <p:nvPicPr>
          <p:cNvPr id="11" name="Picture 10">
            <a:extLst>
              <a:ext uri="{FF2B5EF4-FFF2-40B4-BE49-F238E27FC236}">
                <a16:creationId xmlns:a16="http://schemas.microsoft.com/office/drawing/2014/main" id="{A8411C24-FC97-0855-60EF-9DEB1C81F6E3}"/>
              </a:ext>
            </a:extLst>
          </p:cNvPr>
          <p:cNvPicPr>
            <a:picLocks noChangeAspect="1"/>
          </p:cNvPicPr>
          <p:nvPr/>
        </p:nvPicPr>
        <p:blipFill>
          <a:blip r:embed="rId4"/>
          <a:stretch>
            <a:fillRect/>
          </a:stretch>
        </p:blipFill>
        <p:spPr>
          <a:xfrm>
            <a:off x="923556" y="3618746"/>
            <a:ext cx="3786410" cy="2446940"/>
          </a:xfrm>
          <a:prstGeom prst="rect">
            <a:avLst/>
          </a:prstGeom>
        </p:spPr>
      </p:pic>
      <p:sp>
        <p:nvSpPr>
          <p:cNvPr id="13" name="TextBox 12">
            <a:extLst>
              <a:ext uri="{FF2B5EF4-FFF2-40B4-BE49-F238E27FC236}">
                <a16:creationId xmlns:a16="http://schemas.microsoft.com/office/drawing/2014/main" id="{D86A395D-1C40-D694-DBB3-9DBF5741BA01}"/>
              </a:ext>
            </a:extLst>
          </p:cNvPr>
          <p:cNvSpPr txBox="1"/>
          <p:nvPr/>
        </p:nvSpPr>
        <p:spPr>
          <a:xfrm>
            <a:off x="5786120" y="4994616"/>
            <a:ext cx="5328920" cy="954107"/>
          </a:xfrm>
          <a:prstGeom prst="rect">
            <a:avLst/>
          </a:prstGeom>
          <a:noFill/>
        </p:spPr>
        <p:txBody>
          <a:bodyPr wrap="square">
            <a:spAutoFit/>
          </a:bodyPr>
          <a:lstStyle/>
          <a:p>
            <a:r>
              <a:rPr lang="en-US" sz="1400" dirty="0"/>
              <a:t>[1] </a:t>
            </a:r>
            <a:r>
              <a:rPr lang="en-US" sz="1400" dirty="0" err="1"/>
              <a:t>Lotfi</a:t>
            </a:r>
            <a:r>
              <a:rPr lang="en-US" sz="1400" dirty="0"/>
              <a:t>, S.; </a:t>
            </a:r>
            <a:r>
              <a:rPr lang="en-US" sz="1400" dirty="0" err="1"/>
              <a:t>Izmailov</a:t>
            </a:r>
            <a:r>
              <a:rPr lang="en-US" sz="1400" dirty="0"/>
              <a:t>, P.; Benton, G.; Goldblum, M.; Wilson, A. G. Bayesian Model Selection, the Marginal Likelihood, and Generalization. In Proceedings of the 39th International Conference on Machine Learning; PMLR, 2022; pp 14223–14247.</a:t>
            </a:r>
          </a:p>
        </p:txBody>
      </p:sp>
      <p:sp>
        <p:nvSpPr>
          <p:cNvPr id="15" name="TextBox 14">
            <a:extLst>
              <a:ext uri="{FF2B5EF4-FFF2-40B4-BE49-F238E27FC236}">
                <a16:creationId xmlns:a16="http://schemas.microsoft.com/office/drawing/2014/main" id="{AE03EF31-C2F5-69C8-2278-A06A0E104BC4}"/>
              </a:ext>
            </a:extLst>
          </p:cNvPr>
          <p:cNvSpPr txBox="1"/>
          <p:nvPr/>
        </p:nvSpPr>
        <p:spPr>
          <a:xfrm>
            <a:off x="5786120" y="2073943"/>
            <a:ext cx="5567680" cy="2585323"/>
          </a:xfrm>
          <a:prstGeom prst="rect">
            <a:avLst/>
          </a:prstGeom>
          <a:noFill/>
        </p:spPr>
        <p:txBody>
          <a:bodyPr wrap="square">
            <a:spAutoFit/>
          </a:bodyPr>
          <a:lstStyle/>
          <a:p>
            <a:r>
              <a:rPr lang="en-US" dirty="0"/>
              <a:t>Conditional LML: namely, we show how marginal likelihood can be negatively correlated with generalization, with implications for neural architecture search, and can lead to both underfitting and overfitting in hyperparameter learning. We provide a partial remedy through a conditional marginal likelihood, which we show is more aligned with generalization, and practically valuable for large-scale hyperparameter learning, such as in deep kernel learning. [1]</a:t>
            </a:r>
          </a:p>
        </p:txBody>
      </p:sp>
      <p:cxnSp>
        <p:nvCxnSpPr>
          <p:cNvPr id="17" name="Straight Connector 16">
            <a:extLst>
              <a:ext uri="{FF2B5EF4-FFF2-40B4-BE49-F238E27FC236}">
                <a16:creationId xmlns:a16="http://schemas.microsoft.com/office/drawing/2014/main" id="{4C217DBB-CD01-498C-4784-85F28224BD15}"/>
              </a:ext>
            </a:extLst>
          </p:cNvPr>
          <p:cNvCxnSpPr/>
          <p:nvPr/>
        </p:nvCxnSpPr>
        <p:spPr>
          <a:xfrm>
            <a:off x="5313680" y="1889277"/>
            <a:ext cx="0" cy="430324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12880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ADC64-326D-6205-87E2-240DD36C7950}"/>
              </a:ext>
            </a:extLst>
          </p:cNvPr>
          <p:cNvSpPr>
            <a:spLocks noGrp="1"/>
          </p:cNvSpPr>
          <p:nvPr>
            <p:ph type="title"/>
          </p:nvPr>
        </p:nvSpPr>
        <p:spPr/>
        <p:txBody>
          <a:bodyPr/>
          <a:lstStyle/>
          <a:p>
            <a:r>
              <a:rPr lang="en-US" dirty="0"/>
              <a:t>Simulated General </a:t>
            </a:r>
            <a:r>
              <a:rPr lang="en-US" dirty="0" err="1"/>
              <a:t>Lokta</a:t>
            </a:r>
            <a:r>
              <a:rPr lang="en-US" dirty="0"/>
              <a:t>-Volterra using </a:t>
            </a:r>
            <a:r>
              <a:rPr lang="en-US" dirty="0" err="1"/>
              <a:t>gLMV</a:t>
            </a:r>
            <a:endParaRPr lang="en-US" dirty="0"/>
          </a:p>
        </p:txBody>
      </p:sp>
      <p:graphicFrame>
        <p:nvGraphicFramePr>
          <p:cNvPr id="4" name="Object 3">
            <a:extLst>
              <a:ext uri="{FF2B5EF4-FFF2-40B4-BE49-F238E27FC236}">
                <a16:creationId xmlns:a16="http://schemas.microsoft.com/office/drawing/2014/main" id="{9218A372-BB34-2A7F-B836-1AF75C6645B8}"/>
              </a:ext>
            </a:extLst>
          </p:cNvPr>
          <p:cNvGraphicFramePr>
            <a:graphicFrameLocks noChangeAspect="1"/>
          </p:cNvGraphicFramePr>
          <p:nvPr>
            <p:extLst>
              <p:ext uri="{D42A27DB-BD31-4B8C-83A1-F6EECF244321}">
                <p14:modId xmlns:p14="http://schemas.microsoft.com/office/powerpoint/2010/main" val="1643097377"/>
              </p:ext>
            </p:extLst>
          </p:nvPr>
        </p:nvGraphicFramePr>
        <p:xfrm>
          <a:off x="663472" y="1690688"/>
          <a:ext cx="10865056" cy="4074888"/>
        </p:xfrm>
        <a:graphic>
          <a:graphicData uri="http://schemas.openxmlformats.org/presentationml/2006/ole">
            <mc:AlternateContent xmlns:mc="http://schemas.openxmlformats.org/markup-compatibility/2006">
              <mc:Choice xmlns:v="urn:schemas-microsoft-com:vml" Requires="v">
                <p:oleObj name="Acrobat Document" r:id="rId2" imgW="4389120" imgH="1645920" progId="Acrobat.Document.DC">
                  <p:embed/>
                </p:oleObj>
              </mc:Choice>
              <mc:Fallback>
                <p:oleObj name="Acrobat Document" r:id="rId2" imgW="4389120" imgH="1645920" progId="Acrobat.Document.DC">
                  <p:embed/>
                  <p:pic>
                    <p:nvPicPr>
                      <p:cNvPr id="0" name=""/>
                      <p:cNvPicPr/>
                      <p:nvPr/>
                    </p:nvPicPr>
                    <p:blipFill>
                      <a:blip r:embed="rId3"/>
                      <a:stretch>
                        <a:fillRect/>
                      </a:stretch>
                    </p:blipFill>
                    <p:spPr>
                      <a:xfrm>
                        <a:off x="663472" y="1690688"/>
                        <a:ext cx="10865056" cy="4074888"/>
                      </a:xfrm>
                      <a:prstGeom prst="rect">
                        <a:avLst/>
                      </a:prstGeom>
                    </p:spPr>
                  </p:pic>
                </p:oleObj>
              </mc:Fallback>
            </mc:AlternateContent>
          </a:graphicData>
        </a:graphic>
      </p:graphicFrame>
    </p:spTree>
    <p:extLst>
      <p:ext uri="{BB962C8B-B14F-4D97-AF65-F5344CB8AC3E}">
        <p14:creationId xmlns:p14="http://schemas.microsoft.com/office/powerpoint/2010/main" val="28144591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1FBA4D-D29C-737E-34FF-3148B924E939}"/>
              </a:ext>
            </a:extLst>
          </p:cNvPr>
          <p:cNvSpPr>
            <a:spLocks noGrp="1"/>
          </p:cNvSpPr>
          <p:nvPr>
            <p:ph type="title"/>
          </p:nvPr>
        </p:nvSpPr>
        <p:spPr>
          <a:xfrm>
            <a:off x="838200" y="184805"/>
            <a:ext cx="10515600" cy="1505883"/>
          </a:xfrm>
        </p:spPr>
        <p:txBody>
          <a:bodyPr anchor="ctr">
            <a:normAutofit/>
          </a:bodyPr>
          <a:lstStyle/>
          <a:p>
            <a:r>
              <a:rPr lang="en-US" sz="3300"/>
              <a:t>Search for working/recently-updated forks of the many GitHub repositories related to the Automated Statistician. </a:t>
            </a:r>
          </a:p>
        </p:txBody>
      </p:sp>
      <p:pic>
        <p:nvPicPr>
          <p:cNvPr id="4" name="Picture 3">
            <a:extLst>
              <a:ext uri="{FF2B5EF4-FFF2-40B4-BE49-F238E27FC236}">
                <a16:creationId xmlns:a16="http://schemas.microsoft.com/office/drawing/2014/main" id="{1A2C4056-97A3-2363-F9EA-133EDEFD3F1D}"/>
              </a:ext>
            </a:extLst>
          </p:cNvPr>
          <p:cNvPicPr>
            <a:picLocks noChangeAspect="1"/>
          </p:cNvPicPr>
          <p:nvPr/>
        </p:nvPicPr>
        <p:blipFill>
          <a:blip r:embed="rId2"/>
          <a:stretch>
            <a:fillRect/>
          </a:stretch>
        </p:blipFill>
        <p:spPr>
          <a:xfrm>
            <a:off x="838200" y="2270305"/>
            <a:ext cx="10512547" cy="3600545"/>
          </a:xfrm>
          <a:prstGeom prst="rect">
            <a:avLst/>
          </a:prstGeom>
        </p:spPr>
      </p:pic>
    </p:spTree>
    <p:extLst>
      <p:ext uri="{BB962C8B-B14F-4D97-AF65-F5344CB8AC3E}">
        <p14:creationId xmlns:p14="http://schemas.microsoft.com/office/powerpoint/2010/main" val="29961658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pic>
        <p:nvPicPr>
          <p:cNvPr id="5" name="Picture 4" descr="A graph with a red line&#10;&#10;Description automatically generated">
            <a:extLst>
              <a:ext uri="{FF2B5EF4-FFF2-40B4-BE49-F238E27FC236}">
                <a16:creationId xmlns:a16="http://schemas.microsoft.com/office/drawing/2014/main" id="{5C812D80-BF35-D773-DA77-CCCBB1269A9D}"/>
              </a:ext>
            </a:extLst>
          </p:cNvPr>
          <p:cNvPicPr>
            <a:picLocks noChangeAspect="1"/>
          </p:cNvPicPr>
          <p:nvPr/>
        </p:nvPicPr>
        <p:blipFill rotWithShape="1">
          <a:blip r:embed="rId2">
            <a:extLst>
              <a:ext uri="{28A0092B-C50C-407E-A947-70E740481C1C}">
                <a14:useLocalDpi xmlns:a14="http://schemas.microsoft.com/office/drawing/2010/main" val="0"/>
              </a:ext>
            </a:extLst>
          </a:blip>
          <a:srcRect l="7515" r="7810"/>
          <a:stretch/>
        </p:blipFill>
        <p:spPr>
          <a:xfrm>
            <a:off x="1619104" y="1987062"/>
            <a:ext cx="8950741" cy="3884720"/>
          </a:xfrm>
          <a:prstGeom prst="rect">
            <a:avLst/>
          </a:prstGeom>
        </p:spPr>
      </p:pic>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3"/>
              </a:rPr>
              <a:t>https://github.com/sutoiku/autostat</a:t>
            </a:r>
            <a:r>
              <a:rPr lang="en-US" kern="1200">
                <a:solidFill>
                  <a:schemeClr val="tx1">
                    <a:tint val="75000"/>
                  </a:schemeClr>
                </a:solidFill>
                <a:latin typeface="+mn-lt"/>
                <a:ea typeface="+mn-ea"/>
                <a:cs typeface="+mn-cs"/>
              </a:rPr>
              <a:t> </a:t>
            </a:r>
          </a:p>
        </p:txBody>
      </p:sp>
      <p:sp>
        <p:nvSpPr>
          <p:cNvPr id="8" name="TextBox 7">
            <a:extLst>
              <a:ext uri="{FF2B5EF4-FFF2-40B4-BE49-F238E27FC236}">
                <a16:creationId xmlns:a16="http://schemas.microsoft.com/office/drawing/2014/main" id="{C101EF13-8B35-88AB-8688-901BC418BD6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1</a:t>
            </a:r>
          </a:p>
        </p:txBody>
      </p:sp>
    </p:spTree>
    <p:extLst>
      <p:ext uri="{BB962C8B-B14F-4D97-AF65-F5344CB8AC3E}">
        <p14:creationId xmlns:p14="http://schemas.microsoft.com/office/powerpoint/2010/main" val="40520182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pic>
        <p:nvPicPr>
          <p:cNvPr id="7" name="Picture 6" descr="A blue graph with a line&#10;&#10;Description automatically generated">
            <a:extLst>
              <a:ext uri="{FF2B5EF4-FFF2-40B4-BE49-F238E27FC236}">
                <a16:creationId xmlns:a16="http://schemas.microsoft.com/office/drawing/2014/main" id="{35B6939D-48E9-B734-5A43-83FC461FA3CD}"/>
              </a:ext>
            </a:extLst>
          </p:cNvPr>
          <p:cNvPicPr>
            <a:picLocks noChangeAspect="1"/>
          </p:cNvPicPr>
          <p:nvPr/>
        </p:nvPicPr>
        <p:blipFill rotWithShape="1">
          <a:blip r:embed="rId2">
            <a:extLst>
              <a:ext uri="{28A0092B-C50C-407E-A947-70E740481C1C}">
                <a14:useLocalDpi xmlns:a14="http://schemas.microsoft.com/office/drawing/2010/main" val="0"/>
              </a:ext>
            </a:extLst>
          </a:blip>
          <a:srcRect l="6360" r="8456"/>
          <a:stretch/>
        </p:blipFill>
        <p:spPr>
          <a:xfrm>
            <a:off x="309138" y="2236142"/>
            <a:ext cx="11570674" cy="2920392"/>
          </a:xfrm>
          <a:prstGeom prst="rect">
            <a:avLst/>
          </a:prstGeom>
        </p:spPr>
      </p:pic>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3"/>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1</a:t>
            </a:r>
          </a:p>
        </p:txBody>
      </p:sp>
    </p:spTree>
    <p:extLst>
      <p:ext uri="{BB962C8B-B14F-4D97-AF65-F5344CB8AC3E}">
        <p14:creationId xmlns:p14="http://schemas.microsoft.com/office/powerpoint/2010/main" val="20602984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2"/>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2</a:t>
            </a:r>
          </a:p>
        </p:txBody>
      </p:sp>
      <p:pic>
        <p:nvPicPr>
          <p:cNvPr id="6" name="Picture 5" descr="A graph showing a line&#10;&#10;Description automatically generated with medium confidence">
            <a:extLst>
              <a:ext uri="{FF2B5EF4-FFF2-40B4-BE49-F238E27FC236}">
                <a16:creationId xmlns:a16="http://schemas.microsoft.com/office/drawing/2014/main" id="{9E084687-71DD-0665-E9AF-867A05815EB7}"/>
              </a:ext>
            </a:extLst>
          </p:cNvPr>
          <p:cNvPicPr>
            <a:picLocks noChangeAspect="1"/>
          </p:cNvPicPr>
          <p:nvPr/>
        </p:nvPicPr>
        <p:blipFill rotWithShape="1">
          <a:blip r:embed="rId3">
            <a:extLst>
              <a:ext uri="{28A0092B-C50C-407E-A947-70E740481C1C}">
                <a14:useLocalDpi xmlns:a14="http://schemas.microsoft.com/office/drawing/2010/main" val="0"/>
              </a:ext>
            </a:extLst>
          </a:blip>
          <a:srcRect l="8751" r="8461"/>
          <a:stretch/>
        </p:blipFill>
        <p:spPr>
          <a:xfrm>
            <a:off x="229205" y="2235321"/>
            <a:ext cx="11730540" cy="3036278"/>
          </a:xfrm>
          <a:prstGeom prst="rect">
            <a:avLst/>
          </a:prstGeom>
        </p:spPr>
      </p:pic>
    </p:spTree>
    <p:extLst>
      <p:ext uri="{BB962C8B-B14F-4D97-AF65-F5344CB8AC3E}">
        <p14:creationId xmlns:p14="http://schemas.microsoft.com/office/powerpoint/2010/main" val="24137810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2"/>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2</a:t>
            </a:r>
          </a:p>
        </p:txBody>
      </p:sp>
      <p:pic>
        <p:nvPicPr>
          <p:cNvPr id="7" name="Picture 6" descr="A graph showing a blue line&#10;&#10;Description automatically generated with medium confidence">
            <a:extLst>
              <a:ext uri="{FF2B5EF4-FFF2-40B4-BE49-F238E27FC236}">
                <a16:creationId xmlns:a16="http://schemas.microsoft.com/office/drawing/2014/main" id="{06060DF0-0E0D-B4E6-5CE2-0AED19846B8E}"/>
              </a:ext>
            </a:extLst>
          </p:cNvPr>
          <p:cNvPicPr>
            <a:picLocks noChangeAspect="1"/>
          </p:cNvPicPr>
          <p:nvPr/>
        </p:nvPicPr>
        <p:blipFill rotWithShape="1">
          <a:blip r:embed="rId3">
            <a:extLst>
              <a:ext uri="{28A0092B-C50C-407E-A947-70E740481C1C}">
                <a14:useLocalDpi xmlns:a14="http://schemas.microsoft.com/office/drawing/2010/main" val="0"/>
              </a:ext>
            </a:extLst>
          </a:blip>
          <a:srcRect l="8317" r="7933"/>
          <a:stretch/>
        </p:blipFill>
        <p:spPr>
          <a:xfrm>
            <a:off x="298539" y="2236142"/>
            <a:ext cx="11591872" cy="2965936"/>
          </a:xfrm>
          <a:prstGeom prst="rect">
            <a:avLst/>
          </a:prstGeom>
        </p:spPr>
      </p:pic>
    </p:spTree>
    <p:extLst>
      <p:ext uri="{BB962C8B-B14F-4D97-AF65-F5344CB8AC3E}">
        <p14:creationId xmlns:p14="http://schemas.microsoft.com/office/powerpoint/2010/main" val="30019359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da-DK" dirty="0"/>
              <a:t>Expected Outcomes</a:t>
            </a:r>
            <a:endParaRPr lang="en-US" dirty="0"/>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normAutofit/>
          </a:bodyPr>
          <a:lstStyle/>
          <a:p>
            <a:pPr marL="514350" indent="-514350">
              <a:buFont typeface="+mj-lt"/>
              <a:buAutoNum type="arabicPeriod"/>
            </a:pPr>
            <a:r>
              <a:rPr lang="en-US" sz="2400" dirty="0"/>
              <a:t>The project will construct a new library of stable communities to demonstrate the potential of the design approach.</a:t>
            </a:r>
          </a:p>
          <a:p>
            <a:pPr marL="514350" indent="-514350">
              <a:buFont typeface="+mj-lt"/>
              <a:buAutoNum type="arabicPeriod"/>
            </a:pPr>
            <a:r>
              <a:rPr lang="en-US" sz="2400" dirty="0"/>
              <a:t>The work will produce an expanded model space of stable communities, serving as an atlas for future biotechnology applications.</a:t>
            </a:r>
          </a:p>
          <a:p>
            <a:pPr marL="514350" indent="-514350">
              <a:buFont typeface="+mj-lt"/>
              <a:buAutoNum type="arabicPeriod"/>
            </a:pPr>
            <a:r>
              <a:rPr lang="en-US" sz="2400" dirty="0"/>
              <a:t>The project will provide insights into the design rules of stable communities, such as competition versus cooperation</a:t>
            </a:r>
          </a:p>
        </p:txBody>
      </p:sp>
    </p:spTree>
    <p:extLst>
      <p:ext uri="{BB962C8B-B14F-4D97-AF65-F5344CB8AC3E}">
        <p14:creationId xmlns:p14="http://schemas.microsoft.com/office/powerpoint/2010/main" val="15293942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2"/>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3,4,5</a:t>
            </a:r>
          </a:p>
        </p:txBody>
      </p:sp>
      <p:sp>
        <p:nvSpPr>
          <p:cNvPr id="5" name="TextBox 4">
            <a:extLst>
              <a:ext uri="{FF2B5EF4-FFF2-40B4-BE49-F238E27FC236}">
                <a16:creationId xmlns:a16="http://schemas.microsoft.com/office/drawing/2014/main" id="{688734DB-811E-125A-F0FF-FBCD12960753}"/>
              </a:ext>
            </a:extLst>
          </p:cNvPr>
          <p:cNvSpPr txBox="1"/>
          <p:nvPr/>
        </p:nvSpPr>
        <p:spPr>
          <a:xfrm>
            <a:off x="4532375" y="2705725"/>
            <a:ext cx="3124200" cy="1446550"/>
          </a:xfrm>
          <a:prstGeom prst="rect">
            <a:avLst/>
          </a:prstGeom>
          <a:noFill/>
        </p:spPr>
        <p:txBody>
          <a:bodyPr wrap="square" rtlCol="0">
            <a:spAutoFit/>
          </a:bodyPr>
          <a:lstStyle/>
          <a:p>
            <a:pPr algn="ctr"/>
            <a:r>
              <a:rPr lang="en-US" sz="8800" dirty="0"/>
              <a:t>…</a:t>
            </a:r>
          </a:p>
        </p:txBody>
      </p:sp>
    </p:spTree>
    <p:extLst>
      <p:ext uri="{BB962C8B-B14F-4D97-AF65-F5344CB8AC3E}">
        <p14:creationId xmlns:p14="http://schemas.microsoft.com/office/powerpoint/2010/main" val="25179835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2"/>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6</a:t>
            </a:r>
          </a:p>
        </p:txBody>
      </p:sp>
      <p:pic>
        <p:nvPicPr>
          <p:cNvPr id="6" name="Picture 5" descr="A graph with a red line&#10;&#10;Description automatically generated">
            <a:extLst>
              <a:ext uri="{FF2B5EF4-FFF2-40B4-BE49-F238E27FC236}">
                <a16:creationId xmlns:a16="http://schemas.microsoft.com/office/drawing/2014/main" id="{FC78044D-1771-D570-C9C7-894F6AA42F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511937"/>
            <a:ext cx="12192000" cy="2612571"/>
          </a:xfrm>
          <a:prstGeom prst="rect">
            <a:avLst/>
          </a:prstGeom>
        </p:spPr>
      </p:pic>
    </p:spTree>
    <p:extLst>
      <p:ext uri="{BB962C8B-B14F-4D97-AF65-F5344CB8AC3E}">
        <p14:creationId xmlns:p14="http://schemas.microsoft.com/office/powerpoint/2010/main" val="27595835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7F717-BD70-C8AC-976B-E2F6AE03911B}"/>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Autostat generated kernels</a:t>
            </a:r>
          </a:p>
        </p:txBody>
      </p:sp>
      <p:sp>
        <p:nvSpPr>
          <p:cNvPr id="3" name="Footer Placeholder 2">
            <a:extLst>
              <a:ext uri="{FF2B5EF4-FFF2-40B4-BE49-F238E27FC236}">
                <a16:creationId xmlns:a16="http://schemas.microsoft.com/office/drawing/2014/main" id="{B524095F-0D90-583B-FFBD-CC8341E03850}"/>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From </a:t>
            </a:r>
            <a:r>
              <a:rPr lang="en-US" kern="1200">
                <a:solidFill>
                  <a:schemeClr val="tx1">
                    <a:tint val="75000"/>
                  </a:schemeClr>
                </a:solidFill>
                <a:latin typeface="+mn-lt"/>
                <a:ea typeface="+mn-ea"/>
                <a:cs typeface="+mn-cs"/>
                <a:hlinkClick r:id="rId2"/>
              </a:rPr>
              <a:t>https://github.com/sutoiku/autostat</a:t>
            </a:r>
            <a:r>
              <a:rPr lang="en-US" kern="1200">
                <a:solidFill>
                  <a:schemeClr val="tx1">
                    <a:tint val="75000"/>
                  </a:schemeClr>
                </a:solidFill>
                <a:latin typeface="+mn-lt"/>
                <a:ea typeface="+mn-ea"/>
                <a:cs typeface="+mn-cs"/>
              </a:rPr>
              <a:t> </a:t>
            </a:r>
          </a:p>
        </p:txBody>
      </p:sp>
      <p:sp>
        <p:nvSpPr>
          <p:cNvPr id="4" name="TextBox 3">
            <a:extLst>
              <a:ext uri="{FF2B5EF4-FFF2-40B4-BE49-F238E27FC236}">
                <a16:creationId xmlns:a16="http://schemas.microsoft.com/office/drawing/2014/main" id="{A8D96403-43DE-B512-7A8D-D19362E6CC3D}"/>
              </a:ext>
            </a:extLst>
          </p:cNvPr>
          <p:cNvSpPr txBox="1"/>
          <p:nvPr/>
        </p:nvSpPr>
        <p:spPr>
          <a:xfrm>
            <a:off x="9952892" y="5937738"/>
            <a:ext cx="1271954" cy="369332"/>
          </a:xfrm>
          <a:prstGeom prst="rect">
            <a:avLst/>
          </a:prstGeom>
          <a:noFill/>
        </p:spPr>
        <p:txBody>
          <a:bodyPr wrap="square" rtlCol="0">
            <a:spAutoFit/>
          </a:bodyPr>
          <a:lstStyle/>
          <a:p>
            <a:r>
              <a:rPr lang="en-US" dirty="0" err="1"/>
              <a:t>Lvl</a:t>
            </a:r>
            <a:r>
              <a:rPr lang="en-US" dirty="0"/>
              <a:t> 6</a:t>
            </a:r>
          </a:p>
        </p:txBody>
      </p:sp>
      <p:pic>
        <p:nvPicPr>
          <p:cNvPr id="8" name="Picture 7" descr="A blue lines with white text&#10;&#10;Description automatically generated with medium confidence">
            <a:extLst>
              <a:ext uri="{FF2B5EF4-FFF2-40B4-BE49-F238E27FC236}">
                <a16:creationId xmlns:a16="http://schemas.microsoft.com/office/drawing/2014/main" id="{986C4F43-2937-B944-4738-39E79C514C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3460" y="1588476"/>
            <a:ext cx="8042030" cy="4933842"/>
          </a:xfrm>
          <a:prstGeom prst="rect">
            <a:avLst/>
          </a:prstGeom>
        </p:spPr>
      </p:pic>
    </p:spTree>
    <p:extLst>
      <p:ext uri="{BB962C8B-B14F-4D97-AF65-F5344CB8AC3E}">
        <p14:creationId xmlns:p14="http://schemas.microsoft.com/office/powerpoint/2010/main" val="31392406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E4613-188C-4B03-DCC7-F365061D65EF}"/>
              </a:ext>
            </a:extLst>
          </p:cNvPr>
          <p:cNvSpPr>
            <a:spLocks noGrp="1"/>
          </p:cNvSpPr>
          <p:nvPr>
            <p:ph type="title"/>
          </p:nvPr>
        </p:nvSpPr>
        <p:spPr/>
        <p:txBody>
          <a:bodyPr/>
          <a:lstStyle/>
          <a:p>
            <a:r>
              <a:rPr lang="en-US" dirty="0"/>
              <a:t>Steps to test GP fitting for interaction matrix identification</a:t>
            </a:r>
          </a:p>
        </p:txBody>
      </p:sp>
      <p:sp>
        <p:nvSpPr>
          <p:cNvPr id="3" name="Content Placeholder 2">
            <a:extLst>
              <a:ext uri="{FF2B5EF4-FFF2-40B4-BE49-F238E27FC236}">
                <a16:creationId xmlns:a16="http://schemas.microsoft.com/office/drawing/2014/main" id="{E66415B5-3508-1D23-0146-5966CC0A511E}"/>
              </a:ext>
            </a:extLst>
          </p:cNvPr>
          <p:cNvSpPr>
            <a:spLocks noGrp="1"/>
          </p:cNvSpPr>
          <p:nvPr>
            <p:ph idx="1"/>
          </p:nvPr>
        </p:nvSpPr>
        <p:spPr>
          <a:xfrm>
            <a:off x="838200" y="2452809"/>
            <a:ext cx="10515600" cy="2922221"/>
          </a:xfrm>
        </p:spPr>
        <p:txBody>
          <a:bodyPr>
            <a:normAutofit/>
          </a:bodyPr>
          <a:lstStyle/>
          <a:p>
            <a:pPr marL="514350" indent="-514350">
              <a:buAutoNum type="arabicPeriod"/>
            </a:pPr>
            <a:r>
              <a:rPr lang="en-US" b="1" i="0" dirty="0">
                <a:effectLst/>
                <a:latin typeface="Söhne"/>
              </a:rPr>
              <a:t>GP Fitting, Predictions, cross-correlation</a:t>
            </a:r>
          </a:p>
          <a:p>
            <a:pPr marL="514350" indent="-514350">
              <a:buAutoNum type="arabicPeriod"/>
            </a:pPr>
            <a:r>
              <a:rPr lang="en-US" b="1" dirty="0">
                <a:latin typeface="Söhne"/>
              </a:rPr>
              <a:t>GP Fitting, kernel analysis</a:t>
            </a:r>
          </a:p>
          <a:p>
            <a:pPr marL="514350" indent="-514350">
              <a:buAutoNum type="arabicPeriod"/>
            </a:pPr>
            <a:r>
              <a:rPr lang="en-US" b="1" dirty="0">
                <a:latin typeface="Söhne"/>
              </a:rPr>
              <a:t>GP Fitting, constraining with interaction matrix for hyper-parameter tuning</a:t>
            </a:r>
          </a:p>
          <a:p>
            <a:pPr marL="514350" indent="-514350">
              <a:buAutoNum type="arabicPeriod"/>
            </a:pPr>
            <a:r>
              <a:rPr lang="en-US" b="1" dirty="0">
                <a:latin typeface="Söhne"/>
              </a:rPr>
              <a:t>Designing kernels for </a:t>
            </a:r>
            <a:r>
              <a:rPr lang="en-US" b="1" dirty="0" err="1">
                <a:latin typeface="Söhne"/>
              </a:rPr>
              <a:t>gMLV</a:t>
            </a:r>
            <a:r>
              <a:rPr lang="en-US" b="1" dirty="0">
                <a:latin typeface="Söhne"/>
              </a:rPr>
              <a:t> for GP Fitting</a:t>
            </a:r>
          </a:p>
          <a:p>
            <a:pPr marL="514350" indent="-514350">
              <a:buAutoNum type="arabicPeriod"/>
            </a:pPr>
            <a:r>
              <a:rPr lang="en-US" b="1" dirty="0">
                <a:latin typeface="Söhne"/>
              </a:rPr>
              <a:t>GP for Network Identification (work with Marc)</a:t>
            </a:r>
            <a:endParaRPr lang="en-US" dirty="0"/>
          </a:p>
        </p:txBody>
      </p:sp>
    </p:spTree>
    <p:extLst>
      <p:ext uri="{BB962C8B-B14F-4D97-AF65-F5344CB8AC3E}">
        <p14:creationId xmlns:p14="http://schemas.microsoft.com/office/powerpoint/2010/main" val="10145784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0CB98-FDCC-9B46-C832-CEB18FCF9243}"/>
              </a:ext>
            </a:extLst>
          </p:cNvPr>
          <p:cNvSpPr>
            <a:spLocks noGrp="1"/>
          </p:cNvSpPr>
          <p:nvPr>
            <p:ph type="title"/>
          </p:nvPr>
        </p:nvSpPr>
        <p:spPr/>
        <p:txBody>
          <a:bodyPr/>
          <a:lstStyle/>
          <a:p>
            <a:r>
              <a:rPr lang="en-US" dirty="0"/>
              <a:t>1. </a:t>
            </a:r>
            <a:r>
              <a:rPr lang="en-US" b="1" i="0" dirty="0">
                <a:effectLst/>
                <a:latin typeface="Söhne"/>
              </a:rPr>
              <a:t>GP Fitting, Predictions, cross-correlation</a:t>
            </a:r>
            <a:endParaRPr lang="en-US" dirty="0"/>
          </a:p>
        </p:txBody>
      </p:sp>
    </p:spTree>
    <p:extLst>
      <p:ext uri="{BB962C8B-B14F-4D97-AF65-F5344CB8AC3E}">
        <p14:creationId xmlns:p14="http://schemas.microsoft.com/office/powerpoint/2010/main" val="41400809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Slide Background Fill">
            <a:extLst>
              <a:ext uri="{FF2B5EF4-FFF2-40B4-BE49-F238E27FC236}">
                <a16:creationId xmlns:a16="http://schemas.microsoft.com/office/drawing/2014/main" id="{913AE63C-D5B4-45D1-ACFC-648CFFCF9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Color Cover">
            <a:extLst>
              <a:ext uri="{FF2B5EF4-FFF2-40B4-BE49-F238E27FC236}">
                <a16:creationId xmlns:a16="http://schemas.microsoft.com/office/drawing/2014/main" id="{34DE9D20-D6C2-4834-9EE9-EC583F3FE5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5" name="Group 24">
            <a:extLst>
              <a:ext uri="{FF2B5EF4-FFF2-40B4-BE49-F238E27FC236}">
                <a16:creationId xmlns:a16="http://schemas.microsoft.com/office/drawing/2014/main" id="{D2BEE71A-353E-49B4-9F8D-D2E784E501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6064235" cy="6858000"/>
            <a:chOff x="651279" y="598259"/>
            <a:chExt cx="10889442" cy="5680742"/>
          </a:xfrm>
        </p:grpSpPr>
        <p:sp>
          <p:nvSpPr>
            <p:cNvPr id="26" name="Color">
              <a:extLst>
                <a:ext uri="{FF2B5EF4-FFF2-40B4-BE49-F238E27FC236}">
                  <a16:creationId xmlns:a16="http://schemas.microsoft.com/office/drawing/2014/main" id="{0C9DD877-6006-4DF4-90EE-97EB9CA6B6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Color">
              <a:extLst>
                <a:ext uri="{FF2B5EF4-FFF2-40B4-BE49-F238E27FC236}">
                  <a16:creationId xmlns:a16="http://schemas.microsoft.com/office/drawing/2014/main" id="{380AA621-5EB1-4034-A9BE-9FD3CEC58B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Content Placeholder 4" descr="A blue line graph on a white background&#10;&#10;Description automatically generated">
            <a:extLst>
              <a:ext uri="{FF2B5EF4-FFF2-40B4-BE49-F238E27FC236}">
                <a16:creationId xmlns:a16="http://schemas.microsoft.com/office/drawing/2014/main" id="{B0B726B7-2A48-C51B-81C1-4AC5E6C5B6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6212" y="696303"/>
            <a:ext cx="4999274" cy="1662257"/>
          </a:xfrm>
          <a:prstGeom prst="rect">
            <a:avLst/>
          </a:prstGeom>
        </p:spPr>
      </p:pic>
      <p:pic>
        <p:nvPicPr>
          <p:cNvPr id="9" name="Picture 8" descr="A blue line graph with white background&#10;&#10;Description automatically generated">
            <a:extLst>
              <a:ext uri="{FF2B5EF4-FFF2-40B4-BE49-F238E27FC236}">
                <a16:creationId xmlns:a16="http://schemas.microsoft.com/office/drawing/2014/main" id="{0430EF0F-5336-317D-3F83-8A4A97253D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7543" y="2615458"/>
            <a:ext cx="4999274" cy="1662257"/>
          </a:xfrm>
          <a:prstGeom prst="rect">
            <a:avLst/>
          </a:prstGeom>
        </p:spPr>
      </p:pic>
      <p:pic>
        <p:nvPicPr>
          <p:cNvPr id="7" name="Picture 6" descr="A graph of a curve&#10;&#10;Description automatically generated">
            <a:extLst>
              <a:ext uri="{FF2B5EF4-FFF2-40B4-BE49-F238E27FC236}">
                <a16:creationId xmlns:a16="http://schemas.microsoft.com/office/drawing/2014/main" id="{F46D3C37-541A-994C-163D-BD8279A97C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37543" y="4534614"/>
            <a:ext cx="4999274" cy="1662257"/>
          </a:xfrm>
          <a:prstGeom prst="rect">
            <a:avLst/>
          </a:prstGeom>
        </p:spPr>
      </p:pic>
      <p:grpSp>
        <p:nvGrpSpPr>
          <p:cNvPr id="29" name="Group 28">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0" name="Freeform: Shape 29">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32">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Freeform: Shape 33">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5" name="Freeform: Shape 34">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6" name="Freeform: Shape 35">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AF6A2F2D-BBBB-2434-F614-FAEEFE189873}"/>
              </a:ext>
            </a:extLst>
          </p:cNvPr>
          <p:cNvSpPr>
            <a:spLocks noGrp="1"/>
          </p:cNvSpPr>
          <p:nvPr>
            <p:ph type="title"/>
          </p:nvPr>
        </p:nvSpPr>
        <p:spPr>
          <a:xfrm>
            <a:off x="786385" y="841249"/>
            <a:ext cx="4827936" cy="2587751"/>
          </a:xfrm>
        </p:spPr>
        <p:txBody>
          <a:bodyPr vert="horz" lIns="91440" tIns="45720" rIns="91440" bIns="45720" rtlCol="0" anchor="b">
            <a:normAutofit/>
          </a:bodyPr>
          <a:lstStyle/>
          <a:p>
            <a:r>
              <a:rPr lang="en-US" sz="4800" kern="1200" dirty="0">
                <a:solidFill>
                  <a:schemeClr val="bg1"/>
                </a:solidFill>
                <a:latin typeface="+mj-lt"/>
                <a:ea typeface="+mj-ea"/>
                <a:cs typeface="+mj-cs"/>
              </a:rPr>
              <a:t>GP fitting using </a:t>
            </a:r>
            <a:r>
              <a:rPr lang="en-US" sz="4800" kern="1200" dirty="0" err="1">
                <a:solidFill>
                  <a:schemeClr val="bg1"/>
                </a:solidFill>
                <a:latin typeface="+mj-lt"/>
                <a:ea typeface="+mj-ea"/>
                <a:cs typeface="+mj-cs"/>
              </a:rPr>
              <a:t>gMLV</a:t>
            </a:r>
            <a:r>
              <a:rPr lang="en-US" sz="4800" kern="1200" dirty="0">
                <a:solidFill>
                  <a:schemeClr val="bg1"/>
                </a:solidFill>
                <a:latin typeface="+mj-lt"/>
                <a:ea typeface="+mj-ea"/>
                <a:cs typeface="+mj-cs"/>
              </a:rPr>
              <a:t> simulations</a:t>
            </a:r>
          </a:p>
        </p:txBody>
      </p:sp>
      <p:sp>
        <p:nvSpPr>
          <p:cNvPr id="18" name="Content Placeholder 17">
            <a:extLst>
              <a:ext uri="{FF2B5EF4-FFF2-40B4-BE49-F238E27FC236}">
                <a16:creationId xmlns:a16="http://schemas.microsoft.com/office/drawing/2014/main" id="{5927CA36-CD86-7F33-88E9-01B72478CAFD}"/>
              </a:ext>
            </a:extLst>
          </p:cNvPr>
          <p:cNvSpPr>
            <a:spLocks noGrp="1"/>
          </p:cNvSpPr>
          <p:nvPr>
            <p:ph idx="1"/>
          </p:nvPr>
        </p:nvSpPr>
        <p:spPr>
          <a:xfrm>
            <a:off x="786383" y="3471176"/>
            <a:ext cx="4827936" cy="2710168"/>
          </a:xfrm>
        </p:spPr>
        <p:txBody>
          <a:bodyPr anchor="t">
            <a:normAutofit/>
          </a:bodyPr>
          <a:lstStyle/>
          <a:p>
            <a:pPr marL="0" indent="0">
              <a:buNone/>
            </a:pPr>
            <a:r>
              <a:rPr lang="en-US" sz="1800" dirty="0">
                <a:solidFill>
                  <a:schemeClr val="bg1"/>
                </a:solidFill>
              </a:rPr>
              <a:t>Using VGP for gaussian processes</a:t>
            </a:r>
          </a:p>
        </p:txBody>
      </p:sp>
    </p:spTree>
    <p:extLst>
      <p:ext uri="{BB962C8B-B14F-4D97-AF65-F5344CB8AC3E}">
        <p14:creationId xmlns:p14="http://schemas.microsoft.com/office/powerpoint/2010/main" val="24001610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Slide Background Fill">
            <a:extLst>
              <a:ext uri="{FF2B5EF4-FFF2-40B4-BE49-F238E27FC236}">
                <a16:creationId xmlns:a16="http://schemas.microsoft.com/office/drawing/2014/main" id="{913AE63C-D5B4-45D1-ACFC-648CFFCF9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Color Cover">
            <a:extLst>
              <a:ext uri="{FF2B5EF4-FFF2-40B4-BE49-F238E27FC236}">
                <a16:creationId xmlns:a16="http://schemas.microsoft.com/office/drawing/2014/main" id="{34DE9D20-D6C2-4834-9EE9-EC583F3FE5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4" name="Group 23">
            <a:extLst>
              <a:ext uri="{FF2B5EF4-FFF2-40B4-BE49-F238E27FC236}">
                <a16:creationId xmlns:a16="http://schemas.microsoft.com/office/drawing/2014/main" id="{D2BEE71A-353E-49B4-9F8D-D2E784E501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6064235" cy="6858000"/>
            <a:chOff x="651279" y="598259"/>
            <a:chExt cx="10889442" cy="5680742"/>
          </a:xfrm>
        </p:grpSpPr>
        <p:sp>
          <p:nvSpPr>
            <p:cNvPr id="25" name="Color">
              <a:extLst>
                <a:ext uri="{FF2B5EF4-FFF2-40B4-BE49-F238E27FC236}">
                  <a16:creationId xmlns:a16="http://schemas.microsoft.com/office/drawing/2014/main" id="{0C9DD877-6006-4DF4-90EE-97EB9CA6B6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Color">
              <a:extLst>
                <a:ext uri="{FF2B5EF4-FFF2-40B4-BE49-F238E27FC236}">
                  <a16:creationId xmlns:a16="http://schemas.microsoft.com/office/drawing/2014/main" id="{380AA621-5EB1-4034-A9BE-9FD3CEC58B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0" name="Picture 9" descr="A graph of a function&#10;&#10;Description automatically generated">
            <a:extLst>
              <a:ext uri="{FF2B5EF4-FFF2-40B4-BE49-F238E27FC236}">
                <a16:creationId xmlns:a16="http://schemas.microsoft.com/office/drawing/2014/main" id="{D31DCFB3-3EB3-CFB5-7C72-F1543853D4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6212" y="696303"/>
            <a:ext cx="4999274" cy="1662257"/>
          </a:xfrm>
          <a:prstGeom prst="rect">
            <a:avLst/>
          </a:prstGeom>
        </p:spPr>
      </p:pic>
      <p:pic>
        <p:nvPicPr>
          <p:cNvPr id="15" name="Picture 14" descr="A graph of a graph&#10;&#10;Description automatically generated">
            <a:extLst>
              <a:ext uri="{FF2B5EF4-FFF2-40B4-BE49-F238E27FC236}">
                <a16:creationId xmlns:a16="http://schemas.microsoft.com/office/drawing/2014/main" id="{3CDA221A-73D2-7CBA-5C82-C8E5FEB24B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7543" y="2615458"/>
            <a:ext cx="4999274" cy="1662257"/>
          </a:xfrm>
          <a:prstGeom prst="rect">
            <a:avLst/>
          </a:prstGeom>
        </p:spPr>
      </p:pic>
      <p:pic>
        <p:nvPicPr>
          <p:cNvPr id="12" name="Picture 11" descr="A graph of a graph&#10;&#10;Description automatically generated">
            <a:extLst>
              <a:ext uri="{FF2B5EF4-FFF2-40B4-BE49-F238E27FC236}">
                <a16:creationId xmlns:a16="http://schemas.microsoft.com/office/drawing/2014/main" id="{AA598747-F8B4-4B8E-A6BF-CD036403F11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37543" y="4534614"/>
            <a:ext cx="4999274" cy="1662257"/>
          </a:xfrm>
          <a:prstGeom prst="rect">
            <a:avLst/>
          </a:prstGeom>
        </p:spPr>
      </p:pic>
      <p:grpSp>
        <p:nvGrpSpPr>
          <p:cNvPr id="28" name="Group 27">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9" name="Freeform: Shape 28">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29">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32">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Freeform: Shape 33">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5" name="Freeform: Shape 34">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AF6A2F2D-BBBB-2434-F614-FAEEFE189873}"/>
              </a:ext>
            </a:extLst>
          </p:cNvPr>
          <p:cNvSpPr>
            <a:spLocks noGrp="1"/>
          </p:cNvSpPr>
          <p:nvPr>
            <p:ph type="title"/>
          </p:nvPr>
        </p:nvSpPr>
        <p:spPr>
          <a:xfrm>
            <a:off x="786385" y="841249"/>
            <a:ext cx="4827936" cy="2587751"/>
          </a:xfrm>
        </p:spPr>
        <p:txBody>
          <a:bodyPr vert="horz" lIns="91440" tIns="45720" rIns="91440" bIns="45720" rtlCol="0" anchor="b">
            <a:normAutofit/>
          </a:bodyPr>
          <a:lstStyle/>
          <a:p>
            <a:r>
              <a:rPr lang="en-US" sz="4800" dirty="0">
                <a:solidFill>
                  <a:schemeClr val="bg1"/>
                </a:solidFill>
              </a:rPr>
              <a:t>GP fitting using </a:t>
            </a:r>
            <a:r>
              <a:rPr lang="en-US" sz="4800" dirty="0" err="1">
                <a:solidFill>
                  <a:schemeClr val="bg1"/>
                </a:solidFill>
              </a:rPr>
              <a:t>gMLV</a:t>
            </a:r>
            <a:r>
              <a:rPr lang="en-US" sz="4800" dirty="0">
                <a:solidFill>
                  <a:schemeClr val="bg1"/>
                </a:solidFill>
              </a:rPr>
              <a:t> simulations</a:t>
            </a:r>
          </a:p>
        </p:txBody>
      </p:sp>
      <p:sp>
        <p:nvSpPr>
          <p:cNvPr id="6" name="TextBox 5">
            <a:extLst>
              <a:ext uri="{FF2B5EF4-FFF2-40B4-BE49-F238E27FC236}">
                <a16:creationId xmlns:a16="http://schemas.microsoft.com/office/drawing/2014/main" id="{20FACA36-1463-46E4-0680-CE3B4FAAAA00}"/>
              </a:ext>
            </a:extLst>
          </p:cNvPr>
          <p:cNvSpPr txBox="1"/>
          <p:nvPr/>
        </p:nvSpPr>
        <p:spPr>
          <a:xfrm>
            <a:off x="786383" y="3471176"/>
            <a:ext cx="4827936" cy="2710168"/>
          </a:xfrm>
          <a:prstGeom prst="rect">
            <a:avLst/>
          </a:prstGeom>
        </p:spPr>
        <p:txBody>
          <a:bodyPr vert="horz" lIns="91440" tIns="45720" rIns="91440" bIns="45720" rtlCol="0" anchor="t">
            <a:normAutofit/>
          </a:bodyPr>
          <a:lstStyle/>
          <a:p>
            <a:pPr>
              <a:lnSpc>
                <a:spcPct val="90000"/>
              </a:lnSpc>
              <a:spcAft>
                <a:spcPts val="600"/>
              </a:spcAft>
            </a:pPr>
            <a:r>
              <a:rPr lang="en-US" dirty="0">
                <a:solidFill>
                  <a:schemeClr val="bg1"/>
                </a:solidFill>
              </a:rPr>
              <a:t>Same as before, but using GPR instead of VGP</a:t>
            </a:r>
          </a:p>
        </p:txBody>
      </p:sp>
    </p:spTree>
    <p:extLst>
      <p:ext uri="{BB962C8B-B14F-4D97-AF65-F5344CB8AC3E}">
        <p14:creationId xmlns:p14="http://schemas.microsoft.com/office/powerpoint/2010/main" val="14272287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5B0E7-8302-C718-4559-8788A52B96B3}"/>
              </a:ext>
            </a:extLst>
          </p:cNvPr>
          <p:cNvSpPr>
            <a:spLocks noGrp="1"/>
          </p:cNvSpPr>
          <p:nvPr>
            <p:ph type="title"/>
          </p:nvPr>
        </p:nvSpPr>
        <p:spPr/>
        <p:txBody>
          <a:bodyPr/>
          <a:lstStyle/>
          <a:p>
            <a:r>
              <a:rPr lang="en-US" dirty="0"/>
              <a:t>P-values for the correlations</a:t>
            </a:r>
          </a:p>
        </p:txBody>
      </p:sp>
      <p:pic>
        <p:nvPicPr>
          <p:cNvPr id="7" name="Picture 6" descr="A chart of different colors&#10;&#10;Description automatically generated">
            <a:extLst>
              <a:ext uri="{FF2B5EF4-FFF2-40B4-BE49-F238E27FC236}">
                <a16:creationId xmlns:a16="http://schemas.microsoft.com/office/drawing/2014/main" id="{E251070A-9C85-70A6-7830-47C2D10412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9914" y="1545099"/>
            <a:ext cx="5852172" cy="4389129"/>
          </a:xfrm>
          <a:prstGeom prst="rect">
            <a:avLst/>
          </a:prstGeom>
        </p:spPr>
      </p:pic>
    </p:spTree>
    <p:extLst>
      <p:ext uri="{BB962C8B-B14F-4D97-AF65-F5344CB8AC3E}">
        <p14:creationId xmlns:p14="http://schemas.microsoft.com/office/powerpoint/2010/main" val="10192119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70155189-D96C-4527-B0EC-654B946BE6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00ABD2-9670-262E-28AB-43617BD19912}"/>
              </a:ext>
            </a:extLst>
          </p:cNvPr>
          <p:cNvSpPr>
            <a:spLocks noGrp="1"/>
          </p:cNvSpPr>
          <p:nvPr>
            <p:ph type="title"/>
          </p:nvPr>
        </p:nvSpPr>
        <p:spPr>
          <a:xfrm>
            <a:off x="1198181" y="557189"/>
            <a:ext cx="9795637" cy="1104857"/>
          </a:xfrm>
        </p:spPr>
        <p:txBody>
          <a:bodyPr vert="horz" lIns="91440" tIns="45720" rIns="91440" bIns="45720" rtlCol="0" anchor="b">
            <a:normAutofit/>
          </a:bodyPr>
          <a:lstStyle/>
          <a:p>
            <a:pPr algn="ctr"/>
            <a:r>
              <a:rPr lang="en-US" sz="5200" dirty="0"/>
              <a:t>Cross-correlation with different lags</a:t>
            </a:r>
          </a:p>
        </p:txBody>
      </p:sp>
      <p:pic>
        <p:nvPicPr>
          <p:cNvPr id="6" name="Picture 5">
            <a:extLst>
              <a:ext uri="{FF2B5EF4-FFF2-40B4-BE49-F238E27FC236}">
                <a16:creationId xmlns:a16="http://schemas.microsoft.com/office/drawing/2014/main" id="{9522F43C-28BF-4267-2B15-6147A608DA8D}"/>
              </a:ext>
            </a:extLst>
          </p:cNvPr>
          <p:cNvPicPr>
            <a:picLocks noChangeAspect="1"/>
          </p:cNvPicPr>
          <p:nvPr/>
        </p:nvPicPr>
        <p:blipFill>
          <a:blip r:embed="rId2"/>
          <a:stretch>
            <a:fillRect/>
          </a:stretch>
        </p:blipFill>
        <p:spPr>
          <a:xfrm>
            <a:off x="194099" y="3048098"/>
            <a:ext cx="3797536" cy="2990559"/>
          </a:xfrm>
          <a:prstGeom prst="rect">
            <a:avLst/>
          </a:prstGeom>
        </p:spPr>
      </p:pic>
      <p:pic>
        <p:nvPicPr>
          <p:cNvPr id="8" name="Picture 7">
            <a:extLst>
              <a:ext uri="{FF2B5EF4-FFF2-40B4-BE49-F238E27FC236}">
                <a16:creationId xmlns:a16="http://schemas.microsoft.com/office/drawing/2014/main" id="{807D026E-DADE-F04E-DE56-709AC7A692E3}"/>
              </a:ext>
            </a:extLst>
          </p:cNvPr>
          <p:cNvPicPr>
            <a:picLocks noChangeAspect="1"/>
          </p:cNvPicPr>
          <p:nvPr/>
        </p:nvPicPr>
        <p:blipFill>
          <a:blip r:embed="rId3"/>
          <a:stretch>
            <a:fillRect/>
          </a:stretch>
        </p:blipFill>
        <p:spPr>
          <a:xfrm>
            <a:off x="4193386" y="3067086"/>
            <a:ext cx="3797536" cy="2952583"/>
          </a:xfrm>
          <a:prstGeom prst="rect">
            <a:avLst/>
          </a:prstGeom>
        </p:spPr>
      </p:pic>
      <p:pic>
        <p:nvPicPr>
          <p:cNvPr id="4" name="Picture 3">
            <a:extLst>
              <a:ext uri="{FF2B5EF4-FFF2-40B4-BE49-F238E27FC236}">
                <a16:creationId xmlns:a16="http://schemas.microsoft.com/office/drawing/2014/main" id="{AA07E9C9-8E3D-98A9-EFD0-9CE0AEC5A584}"/>
              </a:ext>
            </a:extLst>
          </p:cNvPr>
          <p:cNvPicPr>
            <a:picLocks noChangeAspect="1"/>
          </p:cNvPicPr>
          <p:nvPr/>
        </p:nvPicPr>
        <p:blipFill>
          <a:blip r:embed="rId4"/>
          <a:stretch>
            <a:fillRect/>
          </a:stretch>
        </p:blipFill>
        <p:spPr>
          <a:xfrm>
            <a:off x="8192673" y="3100314"/>
            <a:ext cx="3797536" cy="2886127"/>
          </a:xfrm>
          <a:prstGeom prst="rect">
            <a:avLst/>
          </a:prstGeom>
        </p:spPr>
      </p:pic>
    </p:spTree>
    <p:extLst>
      <p:ext uri="{BB962C8B-B14F-4D97-AF65-F5344CB8AC3E}">
        <p14:creationId xmlns:p14="http://schemas.microsoft.com/office/powerpoint/2010/main" val="31685895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5AE7F7A-89D0-CA10-3EB1-D3C5230C8E71}"/>
              </a:ext>
            </a:extLst>
          </p:cNvPr>
          <p:cNvPicPr>
            <a:picLocks noChangeAspect="1"/>
          </p:cNvPicPr>
          <p:nvPr/>
        </p:nvPicPr>
        <p:blipFill>
          <a:blip r:embed="rId3"/>
          <a:stretch>
            <a:fillRect/>
          </a:stretch>
        </p:blipFill>
        <p:spPr>
          <a:xfrm>
            <a:off x="321733" y="863094"/>
            <a:ext cx="3400481" cy="1666235"/>
          </a:xfrm>
          <a:prstGeom prst="rect">
            <a:avLst/>
          </a:prstGeom>
        </p:spPr>
      </p:pic>
      <p:sp>
        <p:nvSpPr>
          <p:cNvPr id="19" name="Rectangle 18">
            <a:extLst>
              <a:ext uri="{FF2B5EF4-FFF2-40B4-BE49-F238E27FC236}">
                <a16:creationId xmlns:a16="http://schemas.microsoft.com/office/drawing/2014/main" id="{E3B4FF89-C45F-4E24-B963-61E855708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3671" y="0"/>
            <a:ext cx="73152"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4315A35-1989-5012-9143-E6A73ED0376F}"/>
              </a:ext>
            </a:extLst>
          </p:cNvPr>
          <p:cNvPicPr>
            <a:picLocks noChangeAspect="1"/>
          </p:cNvPicPr>
          <p:nvPr/>
        </p:nvPicPr>
        <p:blipFill>
          <a:blip r:embed="rId4"/>
          <a:stretch>
            <a:fillRect/>
          </a:stretch>
        </p:blipFill>
        <p:spPr>
          <a:xfrm>
            <a:off x="4395216" y="871333"/>
            <a:ext cx="3401568" cy="1649760"/>
          </a:xfrm>
          <a:prstGeom prst="rect">
            <a:avLst/>
          </a:prstGeom>
        </p:spPr>
      </p:pic>
      <p:sp>
        <p:nvSpPr>
          <p:cNvPr id="21" name="Rectangle 20">
            <a:extLst>
              <a:ext uri="{FF2B5EF4-FFF2-40B4-BE49-F238E27FC236}">
                <a16:creationId xmlns:a16="http://schemas.microsoft.com/office/drawing/2014/main" id="{14F25C03-EF67-4344-8AEA-7B3FA0DED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07836" y="0"/>
            <a:ext cx="73152"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A30E3589-57EA-F244-AC00-C804F440248E}"/>
              </a:ext>
            </a:extLst>
          </p:cNvPr>
          <p:cNvPicPr>
            <a:picLocks noChangeAspect="1"/>
          </p:cNvPicPr>
          <p:nvPr/>
        </p:nvPicPr>
        <p:blipFill>
          <a:blip r:embed="rId5"/>
          <a:stretch>
            <a:fillRect/>
          </a:stretch>
        </p:blipFill>
        <p:spPr>
          <a:xfrm>
            <a:off x="8492040" y="851765"/>
            <a:ext cx="3401568" cy="1692280"/>
          </a:xfrm>
          <a:prstGeom prst="rect">
            <a:avLst/>
          </a:prstGeom>
        </p:spPr>
      </p:pic>
      <p:sp>
        <p:nvSpPr>
          <p:cNvPr id="23" name="Rectangle 22">
            <a:extLst>
              <a:ext uri="{FF2B5EF4-FFF2-40B4-BE49-F238E27FC236}">
                <a16:creationId xmlns:a16="http://schemas.microsoft.com/office/drawing/2014/main" id="{F74793DE-3651-410B-B243-8F0B1468E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59424" y="-2665476"/>
            <a:ext cx="73152" cy="1218895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33B1A3AD-06CD-A08D-3176-3249796E80CD}"/>
              </a:ext>
            </a:extLst>
          </p:cNvPr>
          <p:cNvPicPr>
            <a:picLocks noChangeAspect="1"/>
          </p:cNvPicPr>
          <p:nvPr/>
        </p:nvPicPr>
        <p:blipFill>
          <a:blip r:embed="rId6"/>
          <a:stretch>
            <a:fillRect/>
          </a:stretch>
        </p:blipFill>
        <p:spPr>
          <a:xfrm>
            <a:off x="364066" y="4318207"/>
            <a:ext cx="3401568" cy="1683775"/>
          </a:xfrm>
          <a:prstGeom prst="rect">
            <a:avLst/>
          </a:prstGeom>
        </p:spPr>
      </p:pic>
      <p:pic>
        <p:nvPicPr>
          <p:cNvPr id="14" name="Picture 13">
            <a:extLst>
              <a:ext uri="{FF2B5EF4-FFF2-40B4-BE49-F238E27FC236}">
                <a16:creationId xmlns:a16="http://schemas.microsoft.com/office/drawing/2014/main" id="{C5B1172E-ED02-DA1C-4B41-763CCE7D2228}"/>
              </a:ext>
            </a:extLst>
          </p:cNvPr>
          <p:cNvPicPr>
            <a:picLocks noChangeAspect="1"/>
          </p:cNvPicPr>
          <p:nvPr/>
        </p:nvPicPr>
        <p:blipFill>
          <a:blip r:embed="rId7"/>
          <a:stretch>
            <a:fillRect/>
          </a:stretch>
        </p:blipFill>
        <p:spPr>
          <a:xfrm>
            <a:off x="4428095" y="4322459"/>
            <a:ext cx="3401568" cy="1675272"/>
          </a:xfrm>
          <a:prstGeom prst="rect">
            <a:avLst/>
          </a:prstGeom>
        </p:spPr>
      </p:pic>
      <p:pic>
        <p:nvPicPr>
          <p:cNvPr id="8" name="Picture 7">
            <a:extLst>
              <a:ext uri="{FF2B5EF4-FFF2-40B4-BE49-F238E27FC236}">
                <a16:creationId xmlns:a16="http://schemas.microsoft.com/office/drawing/2014/main" id="{068CA31D-3626-597A-F861-23A3DEDF5EB9}"/>
              </a:ext>
            </a:extLst>
          </p:cNvPr>
          <p:cNvPicPr>
            <a:picLocks noChangeAspect="1"/>
          </p:cNvPicPr>
          <p:nvPr/>
        </p:nvPicPr>
        <p:blipFill>
          <a:blip r:embed="rId8"/>
          <a:stretch>
            <a:fillRect/>
          </a:stretch>
        </p:blipFill>
        <p:spPr>
          <a:xfrm>
            <a:off x="8492124" y="4322459"/>
            <a:ext cx="3401568" cy="1675272"/>
          </a:xfrm>
          <a:prstGeom prst="rect">
            <a:avLst/>
          </a:prstGeom>
        </p:spPr>
      </p:pic>
    </p:spTree>
    <p:extLst>
      <p:ext uri="{BB962C8B-B14F-4D97-AF65-F5344CB8AC3E}">
        <p14:creationId xmlns:p14="http://schemas.microsoft.com/office/powerpoint/2010/main" val="40653313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3" name="Rectangle 12">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74F1A5-41B0-38C0-636D-04932C8D4D9E}"/>
              </a:ext>
            </a:extLst>
          </p:cNvPr>
          <p:cNvSpPr>
            <a:spLocks noGrp="1"/>
          </p:cNvSpPr>
          <p:nvPr>
            <p:ph type="title"/>
          </p:nvPr>
        </p:nvSpPr>
        <p:spPr>
          <a:xfrm>
            <a:off x="761803" y="350196"/>
            <a:ext cx="4646904" cy="1624520"/>
          </a:xfrm>
        </p:spPr>
        <p:txBody>
          <a:bodyPr anchor="ctr">
            <a:normAutofit/>
          </a:bodyPr>
          <a:lstStyle/>
          <a:p>
            <a:pPr lvl="0"/>
            <a:r>
              <a:rPr lang="en-US" sz="3100" dirty="0"/>
              <a:t>	Objective 1: Generate a library of stable microbial communities</a:t>
            </a:r>
          </a:p>
        </p:txBody>
      </p:sp>
      <p:sp>
        <p:nvSpPr>
          <p:cNvPr id="3" name="Content Placeholder 2">
            <a:extLst>
              <a:ext uri="{FF2B5EF4-FFF2-40B4-BE49-F238E27FC236}">
                <a16:creationId xmlns:a16="http://schemas.microsoft.com/office/drawing/2014/main" id="{CA753286-30AB-04D4-72E6-2EEA9567425C}"/>
              </a:ext>
            </a:extLst>
          </p:cNvPr>
          <p:cNvSpPr>
            <a:spLocks noGrp="1"/>
          </p:cNvSpPr>
          <p:nvPr>
            <p:ph idx="1"/>
          </p:nvPr>
        </p:nvSpPr>
        <p:spPr>
          <a:xfrm>
            <a:off x="761802" y="2743200"/>
            <a:ext cx="4646905" cy="3613149"/>
          </a:xfrm>
        </p:spPr>
        <p:txBody>
          <a:bodyPr anchor="ctr">
            <a:normAutofit/>
          </a:bodyPr>
          <a:lstStyle/>
          <a:p>
            <a:pPr marL="457200" indent="-457200">
              <a:buFont typeface="+mj-lt"/>
              <a:buAutoNum type="arabicPeriod"/>
            </a:pPr>
            <a:r>
              <a:rPr lang="en-US" sz="2000" dirty="0"/>
              <a:t>What are Microbial Communities?</a:t>
            </a:r>
          </a:p>
          <a:p>
            <a:pPr marL="457200" indent="-457200">
              <a:buFont typeface="+mj-lt"/>
              <a:buAutoNum type="arabicPeriod"/>
            </a:pPr>
            <a:r>
              <a:rPr lang="en-US" sz="2000" dirty="0"/>
              <a:t>What Can They Be Used For?</a:t>
            </a:r>
          </a:p>
          <a:p>
            <a:pPr marL="457200" indent="-457200">
              <a:buFont typeface="+mj-lt"/>
              <a:buAutoNum type="arabicPeriod"/>
            </a:pPr>
            <a:r>
              <a:rPr lang="en-US" sz="2000" dirty="0"/>
              <a:t>Why Not Monocultures?</a:t>
            </a:r>
          </a:p>
          <a:p>
            <a:pPr marL="457200" indent="-457200">
              <a:buFont typeface="+mj-lt"/>
              <a:buAutoNum type="arabicPeriod"/>
            </a:pPr>
            <a:r>
              <a:rPr lang="en-US" sz="2000" dirty="0"/>
              <a:t>Why Stable Communities?</a:t>
            </a:r>
          </a:p>
          <a:p>
            <a:pPr marL="457200" indent="-457200">
              <a:buFont typeface="+mj-lt"/>
              <a:buAutoNum type="arabicPeriod"/>
            </a:pPr>
            <a:r>
              <a:rPr lang="en-US" sz="2000" dirty="0"/>
              <a:t>Are Microbial Communities Not Stable?</a:t>
            </a:r>
          </a:p>
        </p:txBody>
      </p:sp>
      <p:pic>
        <p:nvPicPr>
          <p:cNvPr id="6" name="Picture 5">
            <a:extLst>
              <a:ext uri="{FF2B5EF4-FFF2-40B4-BE49-F238E27FC236}">
                <a16:creationId xmlns:a16="http://schemas.microsoft.com/office/drawing/2014/main" id="{BCE1EECB-391F-04F1-F2CA-BA7A5623B20D}"/>
              </a:ext>
            </a:extLst>
          </p:cNvPr>
          <p:cNvPicPr>
            <a:picLocks noChangeAspect="1"/>
          </p:cNvPicPr>
          <p:nvPr/>
        </p:nvPicPr>
        <p:blipFill rotWithShape="1">
          <a:blip r:embed="rId3"/>
          <a:srcRect l="8577" r="2435"/>
          <a:stretch/>
        </p:blipFill>
        <p:spPr>
          <a:xfrm>
            <a:off x="6096000" y="1"/>
            <a:ext cx="6102825" cy="6858000"/>
          </a:xfrm>
          <a:prstGeom prst="rect">
            <a:avLst/>
          </a:prstGeom>
        </p:spPr>
      </p:pic>
      <p:sp>
        <p:nvSpPr>
          <p:cNvPr id="4" name="Rectangle 3" descr="Checkmark">
            <a:extLst>
              <a:ext uri="{FF2B5EF4-FFF2-40B4-BE49-F238E27FC236}">
                <a16:creationId xmlns:a16="http://schemas.microsoft.com/office/drawing/2014/main" id="{C085F149-B66E-428D-8FCC-19C057DF65B1}"/>
              </a:ext>
            </a:extLst>
          </p:cNvPr>
          <p:cNvSpPr/>
          <p:nvPr/>
        </p:nvSpPr>
        <p:spPr>
          <a:xfrm>
            <a:off x="910672" y="233839"/>
            <a:ext cx="774830" cy="774830"/>
          </a:xfrm>
          <a:prstGeom prst="rect">
            <a:avLst/>
          </a:prstGeom>
          <a: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Tree>
    <p:extLst>
      <p:ext uri="{BB962C8B-B14F-4D97-AF65-F5344CB8AC3E}">
        <p14:creationId xmlns:p14="http://schemas.microsoft.com/office/powerpoint/2010/main" val="24589678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4" name="Rectangle 1043">
            <a:extLst>
              <a:ext uri="{FF2B5EF4-FFF2-40B4-BE49-F238E27FC236}">
                <a16:creationId xmlns:a16="http://schemas.microsoft.com/office/drawing/2014/main" id="{FB33DC6A-1F1C-4A06-834E-CFF88F1C0B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46" name="Freeform: Shape 1045">
            <a:extLst>
              <a:ext uri="{FF2B5EF4-FFF2-40B4-BE49-F238E27FC236}">
                <a16:creationId xmlns:a16="http://schemas.microsoft.com/office/drawing/2014/main" id="{0FE1D5CF-87B8-4A8A-AD3C-01D06A6076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6208641" cy="6858000"/>
          </a:xfrm>
          <a:custGeom>
            <a:avLst/>
            <a:gdLst>
              <a:gd name="connsiteX0" fmla="*/ 0 w 6208641"/>
              <a:gd name="connsiteY0" fmla="*/ 0 h 6858000"/>
              <a:gd name="connsiteX1" fmla="*/ 5464181 w 6208641"/>
              <a:gd name="connsiteY1" fmla="*/ 0 h 6858000"/>
              <a:gd name="connsiteX2" fmla="*/ 5538086 w 6208641"/>
              <a:gd name="connsiteY2" fmla="*/ 159684 h 6858000"/>
              <a:gd name="connsiteX3" fmla="*/ 6208641 w 6208641"/>
              <a:gd name="connsiteY3" fmla="*/ 3706589 h 6858000"/>
              <a:gd name="connsiteX4" fmla="*/ 5734754 w 6208641"/>
              <a:gd name="connsiteY4" fmla="*/ 6730443 h 6858000"/>
              <a:gd name="connsiteX5" fmla="*/ 5689361 w 6208641"/>
              <a:gd name="connsiteY5" fmla="*/ 6858000 h 6858000"/>
              <a:gd name="connsiteX6" fmla="*/ 0 w 620864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08641" h="6858000">
                <a:moveTo>
                  <a:pt x="0" y="0"/>
                </a:moveTo>
                <a:lnTo>
                  <a:pt x="5464181" y="0"/>
                </a:lnTo>
                <a:lnTo>
                  <a:pt x="5538086" y="159684"/>
                </a:lnTo>
                <a:cubicBezTo>
                  <a:pt x="5961440" y="1172168"/>
                  <a:pt x="6208641" y="2392735"/>
                  <a:pt x="6208641" y="3706589"/>
                </a:cubicBezTo>
                <a:cubicBezTo>
                  <a:pt x="6208641" y="4801467"/>
                  <a:pt x="6036974" y="5831563"/>
                  <a:pt x="5734754" y="6730443"/>
                </a:cubicBezTo>
                <a:lnTo>
                  <a:pt x="5689361"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48" name="Freeform: Shape 1047">
            <a:extLst>
              <a:ext uri="{FF2B5EF4-FFF2-40B4-BE49-F238E27FC236}">
                <a16:creationId xmlns:a16="http://schemas.microsoft.com/office/drawing/2014/main" id="{60926200-45C2-41E9-839F-31CD5FE4CD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203325" cy="6858000"/>
          </a:xfrm>
          <a:custGeom>
            <a:avLst/>
            <a:gdLst>
              <a:gd name="connsiteX0" fmla="*/ 0 w 6203325"/>
              <a:gd name="connsiteY0" fmla="*/ 0 h 6858000"/>
              <a:gd name="connsiteX1" fmla="*/ 5458865 w 6203325"/>
              <a:gd name="connsiteY1" fmla="*/ 0 h 6858000"/>
              <a:gd name="connsiteX2" fmla="*/ 5532770 w 6203325"/>
              <a:gd name="connsiteY2" fmla="*/ 159684 h 6858000"/>
              <a:gd name="connsiteX3" fmla="*/ 6203325 w 6203325"/>
              <a:gd name="connsiteY3" fmla="*/ 3706589 h 6858000"/>
              <a:gd name="connsiteX4" fmla="*/ 5729438 w 6203325"/>
              <a:gd name="connsiteY4" fmla="*/ 6730443 h 6858000"/>
              <a:gd name="connsiteX5" fmla="*/ 5684045 w 6203325"/>
              <a:gd name="connsiteY5" fmla="*/ 6858000 h 6858000"/>
              <a:gd name="connsiteX6" fmla="*/ 0 w 620332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03325" h="6858000">
                <a:moveTo>
                  <a:pt x="0" y="0"/>
                </a:moveTo>
                <a:lnTo>
                  <a:pt x="5458865" y="0"/>
                </a:lnTo>
                <a:lnTo>
                  <a:pt x="5532770" y="159684"/>
                </a:lnTo>
                <a:cubicBezTo>
                  <a:pt x="5956124" y="1172168"/>
                  <a:pt x="6203325" y="2392735"/>
                  <a:pt x="6203325" y="3706589"/>
                </a:cubicBezTo>
                <a:cubicBezTo>
                  <a:pt x="6203325" y="4801467"/>
                  <a:pt x="6031658" y="5831563"/>
                  <a:pt x="5729438" y="6730443"/>
                </a:cubicBezTo>
                <a:lnTo>
                  <a:pt x="568404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D970795-1ADF-C2CF-48EB-F72190530B5D}"/>
              </a:ext>
            </a:extLst>
          </p:cNvPr>
          <p:cNvSpPr>
            <a:spLocks noGrp="1"/>
          </p:cNvSpPr>
          <p:nvPr>
            <p:ph type="title"/>
          </p:nvPr>
        </p:nvSpPr>
        <p:spPr>
          <a:xfrm>
            <a:off x="489098" y="1106034"/>
            <a:ext cx="5019074" cy="3204134"/>
          </a:xfrm>
        </p:spPr>
        <p:txBody>
          <a:bodyPr vert="horz" lIns="91440" tIns="45720" rIns="91440" bIns="45720" rtlCol="0" anchor="b">
            <a:normAutofit/>
          </a:bodyPr>
          <a:lstStyle/>
          <a:p>
            <a:r>
              <a:rPr lang="en-US" sz="4200"/>
              <a:t>Comparison between interaction matrix and cross-correlation estimations</a:t>
            </a:r>
          </a:p>
        </p:txBody>
      </p:sp>
      <p:sp>
        <p:nvSpPr>
          <p:cNvPr id="1050" name="Rectangle 104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67989"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1026" name="Picture 2">
            <a:extLst>
              <a:ext uri="{FF2B5EF4-FFF2-40B4-BE49-F238E27FC236}">
                <a16:creationId xmlns:a16="http://schemas.microsoft.com/office/drawing/2014/main" id="{07E5B8C2-ADA4-00F5-C9E8-D83487A90763}"/>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994071" y="4078422"/>
            <a:ext cx="4708831" cy="137733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52" name="Rectangle 105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098" y="4546920"/>
            <a:ext cx="5019074"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3">
            <a:extLst>
              <a:ext uri="{FF2B5EF4-FFF2-40B4-BE49-F238E27FC236}">
                <a16:creationId xmlns:a16="http://schemas.microsoft.com/office/drawing/2014/main" id="{036215B1-588A-C761-227E-12383009F4B5}"/>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994071" y="1468667"/>
            <a:ext cx="4708833" cy="1306699"/>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a:extLst>
              <a:ext uri="{FF2B5EF4-FFF2-40B4-BE49-F238E27FC236}">
                <a16:creationId xmlns:a16="http://schemas.microsoft.com/office/drawing/2014/main" id="{45B9E228-AE70-6E01-0101-E2A200219E2F}"/>
              </a:ext>
            </a:extLst>
          </p:cNvPr>
          <p:cNvSpPr txBox="1"/>
          <p:nvPr/>
        </p:nvSpPr>
        <p:spPr>
          <a:xfrm>
            <a:off x="7813430" y="2708101"/>
            <a:ext cx="3059723" cy="369332"/>
          </a:xfrm>
          <a:prstGeom prst="rect">
            <a:avLst/>
          </a:prstGeom>
          <a:noFill/>
        </p:spPr>
        <p:txBody>
          <a:bodyPr wrap="square" rtlCol="0">
            <a:spAutoFit/>
          </a:bodyPr>
          <a:lstStyle/>
          <a:p>
            <a:pPr algn="ctr"/>
            <a:r>
              <a:rPr lang="en-US" dirty="0"/>
              <a:t>Interaction coefficient matrix</a:t>
            </a:r>
          </a:p>
        </p:txBody>
      </p:sp>
      <p:sp>
        <p:nvSpPr>
          <p:cNvPr id="6" name="TextBox 5">
            <a:extLst>
              <a:ext uri="{FF2B5EF4-FFF2-40B4-BE49-F238E27FC236}">
                <a16:creationId xmlns:a16="http://schemas.microsoft.com/office/drawing/2014/main" id="{C5F423E1-5AB3-E02D-69EB-05631A754707}"/>
              </a:ext>
            </a:extLst>
          </p:cNvPr>
          <p:cNvSpPr txBox="1"/>
          <p:nvPr/>
        </p:nvSpPr>
        <p:spPr>
          <a:xfrm>
            <a:off x="7813429" y="5455752"/>
            <a:ext cx="3059723" cy="369332"/>
          </a:xfrm>
          <a:prstGeom prst="rect">
            <a:avLst/>
          </a:prstGeom>
          <a:noFill/>
        </p:spPr>
        <p:txBody>
          <a:bodyPr wrap="square" rtlCol="0">
            <a:spAutoFit/>
          </a:bodyPr>
          <a:lstStyle/>
          <a:p>
            <a:pPr algn="ctr"/>
            <a:r>
              <a:rPr lang="en-US" dirty="0"/>
              <a:t>Cross-correlation estimations</a:t>
            </a:r>
          </a:p>
        </p:txBody>
      </p:sp>
    </p:spTree>
    <p:extLst>
      <p:ext uri="{BB962C8B-B14F-4D97-AF65-F5344CB8AC3E}">
        <p14:creationId xmlns:p14="http://schemas.microsoft.com/office/powerpoint/2010/main" val="40351489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8ACCC-8131-8BB7-E2F1-0BEBDF48EF56}"/>
              </a:ext>
            </a:extLst>
          </p:cNvPr>
          <p:cNvSpPr>
            <a:spLocks noGrp="1"/>
          </p:cNvSpPr>
          <p:nvPr>
            <p:ph type="title"/>
          </p:nvPr>
        </p:nvSpPr>
        <p:spPr/>
        <p:txBody>
          <a:bodyPr/>
          <a:lstStyle/>
          <a:p>
            <a:r>
              <a:rPr lang="en-US" dirty="0"/>
              <a:t>Next Steps</a:t>
            </a:r>
          </a:p>
        </p:txBody>
      </p:sp>
      <p:sp>
        <p:nvSpPr>
          <p:cNvPr id="3" name="TextBox 2">
            <a:extLst>
              <a:ext uri="{FF2B5EF4-FFF2-40B4-BE49-F238E27FC236}">
                <a16:creationId xmlns:a16="http://schemas.microsoft.com/office/drawing/2014/main" id="{866AAED2-3B61-FC8C-D8A9-33B4419FB857}"/>
              </a:ext>
            </a:extLst>
          </p:cNvPr>
          <p:cNvSpPr txBox="1"/>
          <p:nvPr/>
        </p:nvSpPr>
        <p:spPr>
          <a:xfrm>
            <a:off x="1201615" y="2045677"/>
            <a:ext cx="8639908" cy="3416320"/>
          </a:xfrm>
          <a:prstGeom prst="rect">
            <a:avLst/>
          </a:prstGeom>
          <a:noFill/>
        </p:spPr>
        <p:txBody>
          <a:bodyPr wrap="square" rtlCol="0">
            <a:spAutoFit/>
          </a:bodyPr>
          <a:lstStyle/>
          <a:p>
            <a:pPr marL="342900" indent="-342900">
              <a:buFont typeface="+mj-lt"/>
              <a:buAutoNum type="arabicPeriod"/>
            </a:pPr>
            <a:r>
              <a:rPr lang="en-US" sz="2400" dirty="0"/>
              <a:t>Use kernels obtained using the Automated GP algorithm to understand the underlying system or the relationship between species</a:t>
            </a:r>
          </a:p>
          <a:p>
            <a:pPr marL="800100" lvl="1" indent="-342900">
              <a:buFont typeface="Arial" panose="020B0604020202020204" pitchFamily="34" charset="0"/>
              <a:buChar char="•"/>
            </a:pPr>
            <a:r>
              <a:rPr lang="en-US" sz="2400" dirty="0"/>
              <a:t>Relate kernels to biological interactions/entities</a:t>
            </a:r>
          </a:p>
          <a:p>
            <a:pPr marL="800100" lvl="1" indent="-342900">
              <a:buFont typeface="Arial" panose="020B0604020202020204" pitchFamily="34" charset="0"/>
              <a:buChar char="•"/>
            </a:pPr>
            <a:r>
              <a:rPr lang="en-US" sz="2400" dirty="0"/>
              <a:t>Find common kernels between different time-series and compare</a:t>
            </a:r>
          </a:p>
          <a:p>
            <a:pPr marL="342900" indent="-342900">
              <a:buFont typeface="+mj-lt"/>
              <a:buAutoNum type="arabicPeriod"/>
            </a:pPr>
            <a:r>
              <a:rPr lang="en-US" sz="2400" dirty="0"/>
              <a:t>Develop method for GP regression for known systems using (next slide)</a:t>
            </a:r>
          </a:p>
          <a:p>
            <a:pPr marL="342900" indent="-342900">
              <a:buFont typeface="+mj-lt"/>
              <a:buAutoNum type="arabicPeriod"/>
            </a:pPr>
            <a:r>
              <a:rPr lang="en-US" sz="2400" dirty="0"/>
              <a:t>Develop method for GP regression for unknown systems</a:t>
            </a:r>
          </a:p>
        </p:txBody>
      </p:sp>
    </p:spTree>
    <p:extLst>
      <p:ext uri="{BB962C8B-B14F-4D97-AF65-F5344CB8AC3E}">
        <p14:creationId xmlns:p14="http://schemas.microsoft.com/office/powerpoint/2010/main" val="3724152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2040CF-894B-8C86-07DD-F7306E96FB71}"/>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4800" kern="1200" dirty="0">
                <a:solidFill>
                  <a:schemeClr val="tx1"/>
                </a:solidFill>
                <a:latin typeface="+mj-lt"/>
                <a:ea typeface="+mj-ea"/>
                <a:cs typeface="+mj-cs"/>
              </a:rPr>
              <a:t>Gaussian Process Regression</a:t>
            </a:r>
          </a:p>
        </p:txBody>
      </p:sp>
      <p:sp>
        <p:nvSpPr>
          <p:cNvPr id="11" name="Rectangle: Rounded Corners 10">
            <a:extLst>
              <a:ext uri="{FF2B5EF4-FFF2-40B4-BE49-F238E27FC236}">
                <a16:creationId xmlns:a16="http://schemas.microsoft.com/office/drawing/2014/main" id="{66FB2D86-7A3D-32CE-DB2F-A5916226EE26}"/>
              </a:ext>
            </a:extLst>
          </p:cNvPr>
          <p:cNvSpPr/>
          <p:nvPr/>
        </p:nvSpPr>
        <p:spPr>
          <a:xfrm>
            <a:off x="2351668" y="2875137"/>
            <a:ext cx="3126216" cy="1899002"/>
          </a:xfrm>
          <a:prstGeom prst="roundRect">
            <a:avLst/>
          </a:prstGeom>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Kernel-based approach to Learning</a:t>
            </a:r>
          </a:p>
          <a:p>
            <a:pPr algn="ctr"/>
            <a:endParaRPr lang="en-US" dirty="0"/>
          </a:p>
          <a:p>
            <a:pPr algn="ctr"/>
            <a:r>
              <a:rPr lang="en-US" dirty="0"/>
              <a:t>- Simple Kernels</a:t>
            </a:r>
          </a:p>
          <a:p>
            <a:pPr algn="ctr"/>
            <a:r>
              <a:rPr lang="en-US" dirty="0"/>
              <a:t>- Complex Kernels</a:t>
            </a:r>
          </a:p>
        </p:txBody>
      </p:sp>
      <p:sp>
        <p:nvSpPr>
          <p:cNvPr id="13" name="TextBox 12">
            <a:extLst>
              <a:ext uri="{FF2B5EF4-FFF2-40B4-BE49-F238E27FC236}">
                <a16:creationId xmlns:a16="http://schemas.microsoft.com/office/drawing/2014/main" id="{BDF2B392-9002-0A05-4E53-BF5145DB1F9C}"/>
              </a:ext>
            </a:extLst>
          </p:cNvPr>
          <p:cNvSpPr txBox="1"/>
          <p:nvPr/>
        </p:nvSpPr>
        <p:spPr>
          <a:xfrm>
            <a:off x="702345" y="1721281"/>
            <a:ext cx="1389380" cy="584775"/>
          </a:xfrm>
          <a:prstGeom prst="rect">
            <a:avLst/>
          </a:prstGeom>
          <a:noFill/>
        </p:spPr>
        <p:txBody>
          <a:bodyPr wrap="square">
            <a:spAutoFit/>
          </a:bodyPr>
          <a:lstStyle/>
          <a:p>
            <a:pPr algn="ctr"/>
            <a:r>
              <a:rPr lang="en-US" sz="3200" dirty="0">
                <a:latin typeface="+mj-lt"/>
              </a:rPr>
              <a:t>Prior</a:t>
            </a:r>
          </a:p>
        </p:txBody>
      </p:sp>
      <p:sp>
        <p:nvSpPr>
          <p:cNvPr id="3" name="TextBox 2">
            <a:extLst>
              <a:ext uri="{FF2B5EF4-FFF2-40B4-BE49-F238E27FC236}">
                <a16:creationId xmlns:a16="http://schemas.microsoft.com/office/drawing/2014/main" id="{FC82396F-9709-C45D-664E-920265E90214}"/>
              </a:ext>
            </a:extLst>
          </p:cNvPr>
          <p:cNvSpPr txBox="1"/>
          <p:nvPr/>
        </p:nvSpPr>
        <p:spPr>
          <a:xfrm>
            <a:off x="3288496" y="1721280"/>
            <a:ext cx="1389380" cy="584775"/>
          </a:xfrm>
          <a:prstGeom prst="rect">
            <a:avLst/>
          </a:prstGeom>
          <a:noFill/>
        </p:spPr>
        <p:txBody>
          <a:bodyPr wrap="square">
            <a:spAutoFit/>
          </a:bodyPr>
          <a:lstStyle/>
          <a:p>
            <a:pPr algn="ctr"/>
            <a:r>
              <a:rPr lang="en-US" sz="3200" dirty="0">
                <a:latin typeface="+mj-lt"/>
              </a:rPr>
              <a:t>Kernels</a:t>
            </a:r>
          </a:p>
        </p:txBody>
      </p:sp>
      <p:sp>
        <p:nvSpPr>
          <p:cNvPr id="5" name="TextBox 4">
            <a:extLst>
              <a:ext uri="{FF2B5EF4-FFF2-40B4-BE49-F238E27FC236}">
                <a16:creationId xmlns:a16="http://schemas.microsoft.com/office/drawing/2014/main" id="{0058D171-0F59-1758-EE01-D27D08F7B790}"/>
              </a:ext>
            </a:extLst>
          </p:cNvPr>
          <p:cNvSpPr txBox="1"/>
          <p:nvPr/>
        </p:nvSpPr>
        <p:spPr>
          <a:xfrm>
            <a:off x="5874647" y="1475058"/>
            <a:ext cx="2533298" cy="1077218"/>
          </a:xfrm>
          <a:prstGeom prst="rect">
            <a:avLst/>
          </a:prstGeom>
          <a:noFill/>
        </p:spPr>
        <p:txBody>
          <a:bodyPr wrap="square">
            <a:spAutoFit/>
          </a:bodyPr>
          <a:lstStyle/>
          <a:p>
            <a:pPr algn="ctr"/>
            <a:r>
              <a:rPr lang="en-US" sz="3200" dirty="0">
                <a:latin typeface="+mj-lt"/>
              </a:rPr>
              <a:t>Model Architecture</a:t>
            </a:r>
          </a:p>
        </p:txBody>
      </p:sp>
      <p:sp>
        <p:nvSpPr>
          <p:cNvPr id="10" name="TextBox 9">
            <a:extLst>
              <a:ext uri="{FF2B5EF4-FFF2-40B4-BE49-F238E27FC236}">
                <a16:creationId xmlns:a16="http://schemas.microsoft.com/office/drawing/2014/main" id="{4C3CBBD1-A4E7-791F-C589-F0EB8E50770C}"/>
              </a:ext>
            </a:extLst>
          </p:cNvPr>
          <p:cNvSpPr txBox="1"/>
          <p:nvPr/>
        </p:nvSpPr>
        <p:spPr>
          <a:xfrm>
            <a:off x="9604716" y="1721279"/>
            <a:ext cx="1749084" cy="584775"/>
          </a:xfrm>
          <a:prstGeom prst="rect">
            <a:avLst/>
          </a:prstGeom>
          <a:noFill/>
        </p:spPr>
        <p:txBody>
          <a:bodyPr wrap="square">
            <a:spAutoFit/>
          </a:bodyPr>
          <a:lstStyle/>
          <a:p>
            <a:pPr algn="ctr"/>
            <a:r>
              <a:rPr lang="en-US" sz="3200" dirty="0">
                <a:latin typeface="+mj-lt"/>
              </a:rPr>
              <a:t>Posterior</a:t>
            </a:r>
          </a:p>
        </p:txBody>
      </p:sp>
      <p:sp>
        <p:nvSpPr>
          <p:cNvPr id="15" name="Rectangle: Rounded Corners 14">
            <a:extLst>
              <a:ext uri="{FF2B5EF4-FFF2-40B4-BE49-F238E27FC236}">
                <a16:creationId xmlns:a16="http://schemas.microsoft.com/office/drawing/2014/main" id="{9E60BD49-AF27-4F4F-C517-EA946A15318F}"/>
              </a:ext>
            </a:extLst>
          </p:cNvPr>
          <p:cNvSpPr/>
          <p:nvPr/>
        </p:nvSpPr>
        <p:spPr>
          <a:xfrm>
            <a:off x="5367154" y="2862580"/>
            <a:ext cx="3126216" cy="3735658"/>
          </a:xfrm>
          <a:prstGeom prst="roundRect">
            <a:avLst/>
          </a:prstGeom>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Normal</a:t>
            </a:r>
          </a:p>
          <a:p>
            <a:pPr algn="ctr"/>
            <a:r>
              <a:rPr lang="en-US" dirty="0"/>
              <a:t>GP-NFIR</a:t>
            </a:r>
          </a:p>
          <a:p>
            <a:pPr algn="ctr"/>
            <a:r>
              <a:rPr lang="en-US" dirty="0"/>
              <a:t>GP-NARX</a:t>
            </a:r>
          </a:p>
          <a:p>
            <a:pPr algn="ctr"/>
            <a:r>
              <a:rPr lang="en-US" dirty="0"/>
              <a:t>GP-NOE</a:t>
            </a:r>
          </a:p>
          <a:p>
            <a:pPr algn="ctr"/>
            <a:r>
              <a:rPr lang="en-US" dirty="0"/>
              <a:t>state-space (GPSS</a:t>
            </a:r>
            <a:r>
              <a:rPr lang="en-US" b="1" dirty="0"/>
              <a:t>)</a:t>
            </a:r>
            <a:endParaRPr lang="en-US" dirty="0"/>
          </a:p>
          <a:p>
            <a:pPr algn="ctr"/>
            <a:r>
              <a:rPr lang="en-US" dirty="0"/>
              <a:t>Latent</a:t>
            </a:r>
          </a:p>
          <a:p>
            <a:pPr algn="ctr"/>
            <a:r>
              <a:rPr lang="en-US" dirty="0"/>
              <a:t>Sparce</a:t>
            </a:r>
          </a:p>
          <a:p>
            <a:pPr algn="ctr"/>
            <a:r>
              <a:rPr lang="en-US" dirty="0"/>
              <a:t>Variational</a:t>
            </a:r>
          </a:p>
          <a:p>
            <a:pPr algn="ctr"/>
            <a:endParaRPr lang="en-US" dirty="0"/>
          </a:p>
          <a:p>
            <a:pPr algn="ctr"/>
            <a:r>
              <a:rPr lang="en-US" dirty="0"/>
              <a:t>Autoregressive</a:t>
            </a:r>
          </a:p>
        </p:txBody>
      </p:sp>
      <p:sp>
        <p:nvSpPr>
          <p:cNvPr id="16" name="Rectangle: Rounded Corners 15">
            <a:extLst>
              <a:ext uri="{FF2B5EF4-FFF2-40B4-BE49-F238E27FC236}">
                <a16:creationId xmlns:a16="http://schemas.microsoft.com/office/drawing/2014/main" id="{6C462CEC-97CC-BE5A-7D08-D7F9C31F60A0}"/>
              </a:ext>
            </a:extLst>
          </p:cNvPr>
          <p:cNvSpPr/>
          <p:nvPr/>
        </p:nvSpPr>
        <p:spPr>
          <a:xfrm>
            <a:off x="8973732" y="2942798"/>
            <a:ext cx="2525608" cy="1092819"/>
          </a:xfrm>
          <a:prstGeom prst="roundRect">
            <a:avLst/>
          </a:prstGeom>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Constraining solution space</a:t>
            </a:r>
          </a:p>
        </p:txBody>
      </p:sp>
      <p:sp>
        <p:nvSpPr>
          <p:cNvPr id="4" name="Rectangle: Rounded Corners 3">
            <a:extLst>
              <a:ext uri="{FF2B5EF4-FFF2-40B4-BE49-F238E27FC236}">
                <a16:creationId xmlns:a16="http://schemas.microsoft.com/office/drawing/2014/main" id="{8EDA8B10-56B7-26F4-5581-8981BC38BF34}"/>
              </a:ext>
            </a:extLst>
          </p:cNvPr>
          <p:cNvSpPr/>
          <p:nvPr/>
        </p:nvSpPr>
        <p:spPr>
          <a:xfrm>
            <a:off x="540805" y="3278229"/>
            <a:ext cx="2525608" cy="1092819"/>
          </a:xfrm>
          <a:prstGeom prst="roundRect">
            <a:avLst/>
          </a:prstGeom>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ODE-constraining</a:t>
            </a:r>
          </a:p>
        </p:txBody>
      </p:sp>
    </p:spTree>
    <p:extLst>
      <p:ext uri="{BB962C8B-B14F-4D97-AF65-F5344CB8AC3E}">
        <p14:creationId xmlns:p14="http://schemas.microsoft.com/office/powerpoint/2010/main" val="32307768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15"/>
                                        </p:tgtEl>
                                        <p:attrNameLst>
                                          <p:attrName>style.visibility</p:attrName>
                                        </p:attrNameLst>
                                      </p:cBhvr>
                                      <p:to>
                                        <p:strVal val="hidden"/>
                                      </p:to>
                                    </p:set>
                                  </p:childTnLst>
                                </p:cTn>
                              </p:par>
                            </p:childTnLst>
                          </p:cTn>
                        </p:par>
                      </p:childTnLst>
                    </p:cTn>
                  </p:par>
                </p:childTnLst>
              </p:cTn>
              <p:nextCondLst>
                <p:cond evt="onClick" delay="0">
                  <p:tgtEl>
                    <p:spTgt spid="5"/>
                  </p:tgtEl>
                </p:cond>
              </p:nextCondLst>
            </p:seq>
            <p:seq concurrent="1" nextAc="seek">
              <p:cTn id="11" restart="whenNotActive" fill="hold" evtFilter="cancelBubble" nodeType="interactiveSeq">
                <p:stCondLst>
                  <p:cond evt="onClick" delay="0">
                    <p:tgtEl>
                      <p:spTgt spid="10"/>
                    </p:tgtEl>
                  </p:cond>
                </p:stCondLst>
                <p:endSync evt="end" delay="0">
                  <p:rtn val="all"/>
                </p:endSync>
                <p:childTnLst>
                  <p:par>
                    <p:cTn id="12" fill="hold">
                      <p:stCondLst>
                        <p:cond delay="0"/>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6"/>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xit" presetSubtype="0" fill="hold" grpId="1" nodeType="clickEffect">
                                  <p:stCondLst>
                                    <p:cond delay="0"/>
                                  </p:stCondLst>
                                  <p:childTnLst>
                                    <p:set>
                                      <p:cBhvr>
                                        <p:cTn id="19" dur="1" fill="hold">
                                          <p:stCondLst>
                                            <p:cond delay="0"/>
                                          </p:stCondLst>
                                        </p:cTn>
                                        <p:tgtEl>
                                          <p:spTgt spid="16"/>
                                        </p:tgtEl>
                                        <p:attrNameLst>
                                          <p:attrName>style.visibility</p:attrName>
                                        </p:attrNameLst>
                                      </p:cBhvr>
                                      <p:to>
                                        <p:strVal val="hidden"/>
                                      </p:to>
                                    </p:set>
                                  </p:childTnLst>
                                </p:cTn>
                              </p:par>
                            </p:childTnLst>
                          </p:cTn>
                        </p:par>
                      </p:childTnLst>
                    </p:cTn>
                  </p:par>
                </p:childTnLst>
              </p:cTn>
              <p:nextCondLst>
                <p:cond evt="onClick" delay="0">
                  <p:tgtEl>
                    <p:spTgt spid="10"/>
                  </p:tgtEl>
                </p:cond>
              </p:nextCondLst>
            </p:seq>
            <p:seq concurrent="1" nextAc="seek">
              <p:cTn id="20" restart="whenNotActive" fill="hold" evtFilter="cancelBubble" nodeType="interactiveSeq">
                <p:stCondLst>
                  <p:cond evt="onClick" delay="0">
                    <p:tgtEl>
                      <p:spTgt spid="3"/>
                    </p:tgtEl>
                  </p:cond>
                </p:stCondLst>
                <p:endSync evt="end" delay="0">
                  <p:rtn val="all"/>
                </p:endSync>
                <p:childTnLst>
                  <p:par>
                    <p:cTn id="21" fill="hold">
                      <p:stCondLst>
                        <p:cond delay="0"/>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1"/>
                                        </p:tgtEl>
                                        <p:attrNameLst>
                                          <p:attrName>style.visibility</p:attrName>
                                        </p:attrNameLst>
                                      </p:cBhvr>
                                      <p:to>
                                        <p:strVal val="hidden"/>
                                      </p:to>
                                    </p:set>
                                  </p:childTnLst>
                                </p:cTn>
                              </p:par>
                            </p:childTnLst>
                          </p:cTn>
                        </p:par>
                      </p:childTnLst>
                    </p:cTn>
                  </p:par>
                </p:childTnLst>
              </p:cTn>
              <p:nextCondLst>
                <p:cond evt="onClick" delay="0">
                  <p:tgtEl>
                    <p:spTgt spid="3"/>
                  </p:tgtEl>
                </p:cond>
              </p:nextCondLst>
            </p:seq>
            <p:seq concurrent="1" nextAc="seek">
              <p:cTn id="29" restart="whenNotActive" fill="hold" evtFilter="cancelBubble" nodeType="interactiveSeq">
                <p:stCondLst>
                  <p:cond evt="onClick" delay="0">
                    <p:tgtEl>
                      <p:spTgt spid="13"/>
                    </p:tgtEl>
                  </p:cond>
                </p:stCondLst>
                <p:endSync evt="end" delay="0">
                  <p:rtn val="all"/>
                </p:endSync>
                <p:childTnLst>
                  <p:par>
                    <p:cTn id="30" fill="hold">
                      <p:stCondLst>
                        <p:cond delay="0"/>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4"/>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grpId="1" nodeType="clickEffect">
                                  <p:stCondLst>
                                    <p:cond delay="0"/>
                                  </p:stCondLst>
                                  <p:childTnLst>
                                    <p:set>
                                      <p:cBhvr>
                                        <p:cTn id="37" dur="1" fill="hold">
                                          <p:stCondLst>
                                            <p:cond delay="0"/>
                                          </p:stCondLst>
                                        </p:cTn>
                                        <p:tgtEl>
                                          <p:spTgt spid="4"/>
                                        </p:tgtEl>
                                        <p:attrNameLst>
                                          <p:attrName>style.visibility</p:attrName>
                                        </p:attrNameLst>
                                      </p:cBhvr>
                                      <p:to>
                                        <p:strVal val="hidden"/>
                                      </p:to>
                                    </p:set>
                                  </p:childTnLst>
                                </p:cTn>
                              </p:par>
                            </p:childTnLst>
                          </p:cTn>
                        </p:par>
                      </p:childTnLst>
                    </p:cTn>
                  </p:par>
                </p:childTnLst>
              </p:cTn>
              <p:nextCondLst>
                <p:cond evt="onClick" delay="0">
                  <p:tgtEl>
                    <p:spTgt spid="13"/>
                  </p:tgtEl>
                </p:cond>
              </p:nextCondLst>
            </p:seq>
          </p:childTnLst>
        </p:cTn>
      </p:par>
    </p:tnLst>
    <p:bldLst>
      <p:bldP spid="11" grpId="0" animBg="1"/>
      <p:bldP spid="11" grpId="1" animBg="1"/>
      <p:bldP spid="15" grpId="0" animBg="1"/>
      <p:bldP spid="15" grpId="1" animBg="1"/>
      <p:bldP spid="16" grpId="0" animBg="1"/>
      <p:bldP spid="16" grpId="1" animBg="1"/>
      <p:bldP spid="4" grpId="0" animBg="1"/>
      <p:bldP spid="4" grpId="1"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040CF-894B-8C86-07DD-F7306E96FB71}"/>
              </a:ext>
            </a:extLst>
          </p:cNvPr>
          <p:cNvSpPr>
            <a:spLocks noGrp="1"/>
          </p:cNvSpPr>
          <p:nvPr>
            <p:ph type="title"/>
          </p:nvPr>
        </p:nvSpPr>
        <p:spPr/>
        <p:txBody>
          <a:bodyPr/>
          <a:lstStyle/>
          <a:p>
            <a:r>
              <a:rPr lang="en-US" dirty="0"/>
              <a:t>Structure of a typical Gaussian process algorithm</a:t>
            </a:r>
          </a:p>
        </p:txBody>
      </p:sp>
      <p:pic>
        <p:nvPicPr>
          <p:cNvPr id="5" name="Picture 4">
            <a:extLst>
              <a:ext uri="{FF2B5EF4-FFF2-40B4-BE49-F238E27FC236}">
                <a16:creationId xmlns:a16="http://schemas.microsoft.com/office/drawing/2014/main" id="{31A976AA-4C1E-DD98-4EA3-4A3E340C7671}"/>
              </a:ext>
            </a:extLst>
          </p:cNvPr>
          <p:cNvPicPr>
            <a:picLocks noChangeAspect="1"/>
          </p:cNvPicPr>
          <p:nvPr/>
        </p:nvPicPr>
        <p:blipFill>
          <a:blip r:embed="rId3"/>
          <a:stretch>
            <a:fillRect/>
          </a:stretch>
        </p:blipFill>
        <p:spPr>
          <a:xfrm>
            <a:off x="2047524" y="2004910"/>
            <a:ext cx="8096952" cy="4145639"/>
          </a:xfrm>
          <a:prstGeom prst="rect">
            <a:avLst/>
          </a:prstGeom>
        </p:spPr>
      </p:pic>
    </p:spTree>
    <p:extLst>
      <p:ext uri="{BB962C8B-B14F-4D97-AF65-F5344CB8AC3E}">
        <p14:creationId xmlns:p14="http://schemas.microsoft.com/office/powerpoint/2010/main" val="7248149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2040CF-894B-8C86-07DD-F7306E96FB71}"/>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4800" kern="1200">
                <a:solidFill>
                  <a:schemeClr val="tx1"/>
                </a:solidFill>
                <a:latin typeface="+mj-lt"/>
                <a:ea typeface="+mj-ea"/>
                <a:cs typeface="+mj-cs"/>
              </a:rPr>
              <a:t>Structure of a typical Gaussian process algorithm</a:t>
            </a:r>
          </a:p>
        </p:txBody>
      </p:sp>
      <p:pic>
        <p:nvPicPr>
          <p:cNvPr id="3" name="Picture 2">
            <a:extLst>
              <a:ext uri="{FF2B5EF4-FFF2-40B4-BE49-F238E27FC236}">
                <a16:creationId xmlns:a16="http://schemas.microsoft.com/office/drawing/2014/main" id="{73A4D99D-E2DA-D693-75D2-A4F64616967C}"/>
              </a:ext>
            </a:extLst>
          </p:cNvPr>
          <p:cNvPicPr>
            <a:picLocks noChangeAspect="1"/>
          </p:cNvPicPr>
          <p:nvPr/>
        </p:nvPicPr>
        <p:blipFill>
          <a:blip r:embed="rId3"/>
          <a:stretch>
            <a:fillRect/>
          </a:stretch>
        </p:blipFill>
        <p:spPr>
          <a:xfrm>
            <a:off x="1794663" y="1845426"/>
            <a:ext cx="8599620" cy="4450303"/>
          </a:xfrm>
          <a:prstGeom prst="rect">
            <a:avLst/>
          </a:prstGeom>
        </p:spPr>
      </p:pic>
    </p:spTree>
    <p:extLst>
      <p:ext uri="{BB962C8B-B14F-4D97-AF65-F5344CB8AC3E}">
        <p14:creationId xmlns:p14="http://schemas.microsoft.com/office/powerpoint/2010/main" val="26464780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1E136-B84B-DF02-4465-D7DE7F3D63A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1D6034D-25A8-1595-85F2-75BFD400C86D}"/>
              </a:ext>
            </a:extLst>
          </p:cNvPr>
          <p:cNvSpPr>
            <a:spLocks noGrp="1"/>
          </p:cNvSpPr>
          <p:nvPr>
            <p:ph idx="1"/>
          </p:nvPr>
        </p:nvSpPr>
        <p:spPr/>
        <p:txBody>
          <a:bodyPr/>
          <a:lstStyle/>
          <a:p>
            <a:pPr marL="514350" indent="-514350">
              <a:buAutoNum type="arabicPeriod"/>
            </a:pPr>
            <a:r>
              <a:rPr lang="en-US" dirty="0"/>
              <a:t>Prior</a:t>
            </a:r>
          </a:p>
          <a:p>
            <a:pPr marL="514350" indent="-514350">
              <a:buAutoNum type="arabicPeriod"/>
            </a:pPr>
            <a:r>
              <a:rPr lang="en-US" dirty="0"/>
              <a:t>Algorithm (auto-regressive, </a:t>
            </a:r>
            <a:r>
              <a:rPr lang="en-US" dirty="0" err="1"/>
              <a:t>etc</a:t>
            </a:r>
            <a:r>
              <a:rPr lang="en-US" dirty="0"/>
              <a:t>)</a:t>
            </a:r>
          </a:p>
          <a:p>
            <a:pPr marL="514350" indent="-514350">
              <a:buAutoNum type="arabicPeriod"/>
            </a:pPr>
            <a:r>
              <a:rPr lang="en-US" dirty="0"/>
              <a:t>Kernels</a:t>
            </a:r>
          </a:p>
          <a:p>
            <a:pPr marL="514350" indent="-514350">
              <a:buAutoNum type="arabicPeriod"/>
            </a:pPr>
            <a:r>
              <a:rPr lang="en-US" dirty="0"/>
              <a:t>Hyperparameter tuning</a:t>
            </a:r>
          </a:p>
          <a:p>
            <a:pPr marL="514350" indent="-514350">
              <a:buAutoNum type="arabicPeriod"/>
            </a:pPr>
            <a:r>
              <a:rPr lang="en-US" dirty="0"/>
              <a:t>Likelihood</a:t>
            </a:r>
          </a:p>
        </p:txBody>
      </p:sp>
    </p:spTree>
    <p:extLst>
      <p:ext uri="{BB962C8B-B14F-4D97-AF65-F5344CB8AC3E}">
        <p14:creationId xmlns:p14="http://schemas.microsoft.com/office/powerpoint/2010/main" val="16455329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73115-8D86-E399-2109-949752227510}"/>
              </a:ext>
            </a:extLst>
          </p:cNvPr>
          <p:cNvSpPr>
            <a:spLocks noGrp="1"/>
          </p:cNvSpPr>
          <p:nvPr>
            <p:ph type="title"/>
          </p:nvPr>
        </p:nvSpPr>
        <p:spPr/>
        <p:txBody>
          <a:bodyPr/>
          <a:lstStyle/>
          <a:p>
            <a:r>
              <a:rPr lang="en-US" dirty="0"/>
              <a:t>System Identification</a:t>
            </a:r>
          </a:p>
        </p:txBody>
      </p:sp>
      <p:sp>
        <p:nvSpPr>
          <p:cNvPr id="3" name="Content Placeholder 2">
            <a:extLst>
              <a:ext uri="{FF2B5EF4-FFF2-40B4-BE49-F238E27FC236}">
                <a16:creationId xmlns:a16="http://schemas.microsoft.com/office/drawing/2014/main" id="{316C4281-85D7-BAA7-C169-D91EE3701CFA}"/>
              </a:ext>
            </a:extLst>
          </p:cNvPr>
          <p:cNvSpPr>
            <a:spLocks noGrp="1"/>
          </p:cNvSpPr>
          <p:nvPr>
            <p:ph idx="1"/>
          </p:nvPr>
        </p:nvSpPr>
        <p:spPr/>
        <p:txBody>
          <a:bodyPr/>
          <a:lstStyle/>
          <a:p>
            <a:r>
              <a:rPr lang="en-US" dirty="0"/>
              <a:t>System Identification</a:t>
            </a:r>
          </a:p>
          <a:p>
            <a:r>
              <a:rPr lang="en-US" dirty="0"/>
              <a:t>Network Inference</a:t>
            </a:r>
          </a:p>
          <a:p>
            <a:r>
              <a:rPr lang="en-US" dirty="0"/>
              <a:t>Causal Structure</a:t>
            </a:r>
          </a:p>
        </p:txBody>
      </p:sp>
    </p:spTree>
    <p:extLst>
      <p:ext uri="{BB962C8B-B14F-4D97-AF65-F5344CB8AC3E}">
        <p14:creationId xmlns:p14="http://schemas.microsoft.com/office/powerpoint/2010/main" val="22325084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6E53F-6706-962C-7561-BCCA9D89EF28}"/>
              </a:ext>
            </a:extLst>
          </p:cNvPr>
          <p:cNvSpPr>
            <a:spLocks noGrp="1"/>
          </p:cNvSpPr>
          <p:nvPr>
            <p:ph type="title"/>
          </p:nvPr>
        </p:nvSpPr>
        <p:spPr/>
        <p:txBody>
          <a:bodyPr/>
          <a:lstStyle/>
          <a:p>
            <a:r>
              <a:rPr lang="en-US" sz="4400" dirty="0"/>
              <a:t>What are synthetic genetic circuits and what can they be used for?</a:t>
            </a:r>
            <a:endParaRPr lang="en-US" dirty="0"/>
          </a:p>
        </p:txBody>
      </p:sp>
      <p:pic>
        <p:nvPicPr>
          <p:cNvPr id="4" name="Graphic 3">
            <a:extLst>
              <a:ext uri="{FF2B5EF4-FFF2-40B4-BE49-F238E27FC236}">
                <a16:creationId xmlns:a16="http://schemas.microsoft.com/office/drawing/2014/main" id="{FF9B09CA-9FE8-06F7-BF75-9CDBBE9DBDF4}"/>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5820063" y="3205378"/>
            <a:ext cx="2402607" cy="1201303"/>
          </a:xfrm>
          <a:prstGeom prst="rect">
            <a:avLst/>
          </a:prstGeom>
        </p:spPr>
      </p:pic>
      <p:pic>
        <p:nvPicPr>
          <p:cNvPr id="5" name="Graphic 4">
            <a:extLst>
              <a:ext uri="{FF2B5EF4-FFF2-40B4-BE49-F238E27FC236}">
                <a16:creationId xmlns:a16="http://schemas.microsoft.com/office/drawing/2014/main" id="{509EB1B2-AEFF-DF54-2F47-DB3F864FBED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208645" y="2226002"/>
            <a:ext cx="2402607" cy="1201304"/>
          </a:xfrm>
          <a:prstGeom prst="rect">
            <a:avLst/>
          </a:prstGeom>
        </p:spPr>
      </p:pic>
      <p:pic>
        <p:nvPicPr>
          <p:cNvPr id="6" name="Graphic 5">
            <a:extLst>
              <a:ext uri="{FF2B5EF4-FFF2-40B4-BE49-F238E27FC236}">
                <a16:creationId xmlns:a16="http://schemas.microsoft.com/office/drawing/2014/main" id="{AF415172-4D86-5F1A-8542-C27ADB2FF5D1}"/>
              </a:ext>
            </a:extLst>
          </p:cNvPr>
          <p:cNvPicPr>
            <a:picLocks noChangeAspect="1"/>
          </p:cNvPicPr>
          <p:nvPr/>
        </p:nvPicPr>
        <p:blipFill>
          <a:blip r:embed="rId7">
            <a:extLst>
              <a:ext uri="{96DAC541-7B7A-43D3-8B79-37D633B846F1}">
                <asvg:svgBlip xmlns:asvg="http://schemas.microsoft.com/office/drawing/2016/SVG/main" r:embed="rId8"/>
              </a:ext>
            </a:extLst>
          </a:blip>
          <a:srcRect/>
          <a:stretch/>
        </p:blipFill>
        <p:spPr>
          <a:xfrm>
            <a:off x="2208647" y="4858199"/>
            <a:ext cx="2402607" cy="1201303"/>
          </a:xfrm>
          <a:prstGeom prst="rect">
            <a:avLst/>
          </a:prstGeom>
        </p:spPr>
      </p:pic>
      <p:cxnSp>
        <p:nvCxnSpPr>
          <p:cNvPr id="7" name="Connector: Elbow 6">
            <a:extLst>
              <a:ext uri="{FF2B5EF4-FFF2-40B4-BE49-F238E27FC236}">
                <a16:creationId xmlns:a16="http://schemas.microsoft.com/office/drawing/2014/main" id="{C5576882-D0A4-FDFE-D80C-84079202E577}"/>
              </a:ext>
            </a:extLst>
          </p:cNvPr>
          <p:cNvCxnSpPr>
            <a:cxnSpLocks/>
          </p:cNvCxnSpPr>
          <p:nvPr/>
        </p:nvCxnSpPr>
        <p:spPr>
          <a:xfrm>
            <a:off x="4483599" y="2826065"/>
            <a:ext cx="1456964" cy="739444"/>
          </a:xfrm>
          <a:prstGeom prst="bentConnector3">
            <a:avLst/>
          </a:prstGeom>
          <a:ln w="47625"/>
          <a:effectLst/>
        </p:spPr>
        <p:style>
          <a:lnRef idx="3">
            <a:schemeClr val="dk1"/>
          </a:lnRef>
          <a:fillRef idx="0">
            <a:schemeClr val="dk1"/>
          </a:fillRef>
          <a:effectRef idx="2">
            <a:schemeClr val="dk1"/>
          </a:effectRef>
          <a:fontRef idx="minor">
            <a:schemeClr val="tx1"/>
          </a:fontRef>
        </p:style>
      </p:cxnSp>
      <p:cxnSp>
        <p:nvCxnSpPr>
          <p:cNvPr id="8" name="Connector: Elbow 7">
            <a:extLst>
              <a:ext uri="{FF2B5EF4-FFF2-40B4-BE49-F238E27FC236}">
                <a16:creationId xmlns:a16="http://schemas.microsoft.com/office/drawing/2014/main" id="{1120E64C-D2A0-63B4-6689-A4E0E88E2C90}"/>
              </a:ext>
            </a:extLst>
          </p:cNvPr>
          <p:cNvCxnSpPr>
            <a:cxnSpLocks/>
          </p:cNvCxnSpPr>
          <p:nvPr/>
        </p:nvCxnSpPr>
        <p:spPr>
          <a:xfrm flipV="1">
            <a:off x="4483600" y="4045958"/>
            <a:ext cx="1456964" cy="1412891"/>
          </a:xfrm>
          <a:prstGeom prst="bentConnector3">
            <a:avLst/>
          </a:prstGeom>
          <a:ln w="47625"/>
          <a:effectLst/>
        </p:spPr>
        <p:style>
          <a:lnRef idx="3">
            <a:schemeClr val="dk1"/>
          </a:lnRef>
          <a:fillRef idx="0">
            <a:schemeClr val="dk1"/>
          </a:fillRef>
          <a:effectRef idx="2">
            <a:schemeClr val="dk1"/>
          </a:effectRef>
          <a:fontRef idx="minor">
            <a:schemeClr val="tx1"/>
          </a:fontRef>
        </p:style>
      </p:cxnSp>
      <p:pic>
        <p:nvPicPr>
          <p:cNvPr id="9" name="Graphic 8">
            <a:extLst>
              <a:ext uri="{FF2B5EF4-FFF2-40B4-BE49-F238E27FC236}">
                <a16:creationId xmlns:a16="http://schemas.microsoft.com/office/drawing/2014/main" id="{436503BD-C78B-7DD5-3AD1-F3DFCC503C41}"/>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917249" y="3205376"/>
            <a:ext cx="2402607" cy="1201304"/>
          </a:xfrm>
          <a:prstGeom prst="rect">
            <a:avLst/>
          </a:prstGeom>
        </p:spPr>
      </p:pic>
    </p:spTree>
    <p:extLst>
      <p:ext uri="{BB962C8B-B14F-4D97-AF65-F5344CB8AC3E}">
        <p14:creationId xmlns:p14="http://schemas.microsoft.com/office/powerpoint/2010/main" val="23489558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6E53F-6706-962C-7561-BCCA9D89EF28}"/>
              </a:ext>
            </a:extLst>
          </p:cNvPr>
          <p:cNvSpPr>
            <a:spLocks noGrp="1"/>
          </p:cNvSpPr>
          <p:nvPr>
            <p:ph type="title"/>
          </p:nvPr>
        </p:nvSpPr>
        <p:spPr/>
        <p:txBody>
          <a:bodyPr/>
          <a:lstStyle/>
          <a:p>
            <a:r>
              <a:rPr lang="en-US" sz="4400" dirty="0"/>
              <a:t>What are synthetic genetic circuits and what can they be used for?</a:t>
            </a:r>
            <a:endParaRPr lang="en-US" dirty="0"/>
          </a:p>
        </p:txBody>
      </p:sp>
      <p:pic>
        <p:nvPicPr>
          <p:cNvPr id="3" name="Picture 2">
            <a:extLst>
              <a:ext uri="{FF2B5EF4-FFF2-40B4-BE49-F238E27FC236}">
                <a16:creationId xmlns:a16="http://schemas.microsoft.com/office/drawing/2014/main" id="{39D5BB32-E7FC-D4B8-F412-07058D0EB341}"/>
              </a:ext>
            </a:extLst>
          </p:cNvPr>
          <p:cNvPicPr>
            <a:picLocks noChangeAspect="1"/>
          </p:cNvPicPr>
          <p:nvPr/>
        </p:nvPicPr>
        <p:blipFill>
          <a:blip r:embed="rId3"/>
          <a:srcRect/>
          <a:stretch/>
        </p:blipFill>
        <p:spPr>
          <a:xfrm>
            <a:off x="4314537" y="3429000"/>
            <a:ext cx="3562925" cy="947367"/>
          </a:xfrm>
          <a:prstGeom prst="rect">
            <a:avLst/>
          </a:prstGeom>
        </p:spPr>
      </p:pic>
      <p:pic>
        <p:nvPicPr>
          <p:cNvPr id="10" name="Graphic 9">
            <a:extLst>
              <a:ext uri="{FF2B5EF4-FFF2-40B4-BE49-F238E27FC236}">
                <a16:creationId xmlns:a16="http://schemas.microsoft.com/office/drawing/2014/main" id="{C47ED18C-D345-49EE-2401-EE9BDCCAE8B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4894697" y="3302032"/>
            <a:ext cx="2402605" cy="1201303"/>
          </a:xfrm>
          <a:prstGeom prst="rect">
            <a:avLst/>
          </a:prstGeom>
        </p:spPr>
      </p:pic>
    </p:spTree>
    <p:extLst>
      <p:ext uri="{BB962C8B-B14F-4D97-AF65-F5344CB8AC3E}">
        <p14:creationId xmlns:p14="http://schemas.microsoft.com/office/powerpoint/2010/main" val="18345943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0"/>
                                        </p:tgtEl>
                                      </p:cBhvr>
                                    </p:animEffect>
                                    <p:set>
                                      <p:cBhvr>
                                        <p:cTn id="7" dur="1" fill="hold">
                                          <p:stCondLst>
                                            <p:cond delay="499"/>
                                          </p:stCondLst>
                                        </p:cTn>
                                        <p:tgtEl>
                                          <p:spTgt spid="10"/>
                                        </p:tgtEl>
                                        <p:attrNameLst>
                                          <p:attrName>style.visibility</p:attrName>
                                        </p:attrNameLst>
                                      </p:cBhvr>
                                      <p:to>
                                        <p:strVal val="hidden"/>
                                      </p:to>
                                    </p:set>
                                  </p:childTnLst>
                                </p:cTn>
                              </p:par>
                            </p:childTnLst>
                          </p:cTn>
                        </p:par>
                        <p:par>
                          <p:cTn id="8" fill="hold">
                            <p:stCondLst>
                              <p:cond delay="500"/>
                            </p:stCondLst>
                            <p:childTnLst>
                              <p:par>
                                <p:cTn id="9" presetID="1"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A3D4529-A68E-9AF8-5ACC-34A2C4DC68C5}"/>
              </a:ext>
            </a:extLst>
          </p:cNvPr>
          <p:cNvPicPr>
            <a:picLocks noChangeAspect="1"/>
          </p:cNvPicPr>
          <p:nvPr/>
        </p:nvPicPr>
        <p:blipFill>
          <a:blip r:embed="rId3"/>
          <a:srcRect/>
          <a:stretch/>
        </p:blipFill>
        <p:spPr>
          <a:xfrm>
            <a:off x="4314537" y="3429000"/>
            <a:ext cx="3562925" cy="947367"/>
          </a:xfrm>
          <a:prstGeom prst="rect">
            <a:avLst/>
          </a:prstGeom>
        </p:spPr>
      </p:pic>
      <p:sp>
        <p:nvSpPr>
          <p:cNvPr id="2" name="Title 1">
            <a:extLst>
              <a:ext uri="{FF2B5EF4-FFF2-40B4-BE49-F238E27FC236}">
                <a16:creationId xmlns:a16="http://schemas.microsoft.com/office/drawing/2014/main" id="{BD96E53F-6706-962C-7561-BCCA9D89EF28}"/>
              </a:ext>
            </a:extLst>
          </p:cNvPr>
          <p:cNvSpPr>
            <a:spLocks noGrp="1"/>
          </p:cNvSpPr>
          <p:nvPr>
            <p:ph type="title"/>
          </p:nvPr>
        </p:nvSpPr>
        <p:spPr/>
        <p:txBody>
          <a:bodyPr/>
          <a:lstStyle/>
          <a:p>
            <a:r>
              <a:rPr lang="en-US" sz="4400" dirty="0"/>
              <a:t>What are synthetic genetic circuits and what can they be used for?</a:t>
            </a:r>
            <a:endParaRPr lang="en-US" dirty="0"/>
          </a:p>
        </p:txBody>
      </p:sp>
      <p:pic>
        <p:nvPicPr>
          <p:cNvPr id="3" name="Picture 2">
            <a:extLst>
              <a:ext uri="{FF2B5EF4-FFF2-40B4-BE49-F238E27FC236}">
                <a16:creationId xmlns:a16="http://schemas.microsoft.com/office/drawing/2014/main" id="{39D5BB32-E7FC-D4B8-F412-07058D0EB341}"/>
              </a:ext>
            </a:extLst>
          </p:cNvPr>
          <p:cNvPicPr>
            <a:picLocks noChangeAspect="1"/>
          </p:cNvPicPr>
          <p:nvPr/>
        </p:nvPicPr>
        <p:blipFill>
          <a:blip r:embed="rId3"/>
          <a:srcRect/>
          <a:stretch/>
        </p:blipFill>
        <p:spPr>
          <a:xfrm>
            <a:off x="4314537" y="3429000"/>
            <a:ext cx="3562925" cy="947367"/>
          </a:xfrm>
          <a:prstGeom prst="rect">
            <a:avLst/>
          </a:prstGeom>
        </p:spPr>
      </p:pic>
      <p:pic>
        <p:nvPicPr>
          <p:cNvPr id="6" name="Picture 5" descr="A picture containing object&#10;&#10;Description automatically generated">
            <a:extLst>
              <a:ext uri="{FF2B5EF4-FFF2-40B4-BE49-F238E27FC236}">
                <a16:creationId xmlns:a16="http://schemas.microsoft.com/office/drawing/2014/main" id="{62249AB6-DA1E-9189-4E5E-1351E0CEAC69}"/>
              </a:ext>
            </a:extLst>
          </p:cNvPr>
          <p:cNvPicPr>
            <a:picLocks noChangeAspect="1"/>
          </p:cNvPicPr>
          <p:nvPr/>
        </p:nvPicPr>
        <p:blipFill>
          <a:blip r:embed="rId4"/>
          <a:stretch>
            <a:fillRect/>
          </a:stretch>
        </p:blipFill>
        <p:spPr>
          <a:xfrm>
            <a:off x="6906578" y="2574821"/>
            <a:ext cx="212141" cy="1093625"/>
          </a:xfrm>
          <a:prstGeom prst="rect">
            <a:avLst/>
          </a:prstGeom>
        </p:spPr>
      </p:pic>
      <p:pic>
        <p:nvPicPr>
          <p:cNvPr id="7" name="Picture 6">
            <a:extLst>
              <a:ext uri="{FF2B5EF4-FFF2-40B4-BE49-F238E27FC236}">
                <a16:creationId xmlns:a16="http://schemas.microsoft.com/office/drawing/2014/main" id="{B1C43963-5494-FBAD-B956-34A905F39E72}"/>
              </a:ext>
            </a:extLst>
          </p:cNvPr>
          <p:cNvPicPr>
            <a:picLocks noChangeAspect="1"/>
          </p:cNvPicPr>
          <p:nvPr/>
        </p:nvPicPr>
        <p:blipFill>
          <a:blip r:embed="rId5"/>
          <a:stretch>
            <a:fillRect/>
          </a:stretch>
        </p:blipFill>
        <p:spPr>
          <a:xfrm>
            <a:off x="4670066" y="2404085"/>
            <a:ext cx="212141" cy="945492"/>
          </a:xfrm>
          <a:prstGeom prst="rect">
            <a:avLst/>
          </a:prstGeom>
        </p:spPr>
      </p:pic>
      <p:pic>
        <p:nvPicPr>
          <p:cNvPr id="8" name="Picture 7" descr="A close up of a logo&#10;&#10;Description automatically generated">
            <a:extLst>
              <a:ext uri="{FF2B5EF4-FFF2-40B4-BE49-F238E27FC236}">
                <a16:creationId xmlns:a16="http://schemas.microsoft.com/office/drawing/2014/main" id="{0824530E-6216-C320-9428-9AD5EBA41387}"/>
              </a:ext>
            </a:extLst>
          </p:cNvPr>
          <p:cNvPicPr>
            <a:picLocks noChangeAspect="1"/>
          </p:cNvPicPr>
          <p:nvPr/>
        </p:nvPicPr>
        <p:blipFill>
          <a:blip r:embed="rId6"/>
          <a:stretch>
            <a:fillRect/>
          </a:stretch>
        </p:blipFill>
        <p:spPr>
          <a:xfrm>
            <a:off x="5289576" y="2406829"/>
            <a:ext cx="212141" cy="940005"/>
          </a:xfrm>
          <a:prstGeom prst="rect">
            <a:avLst/>
          </a:prstGeom>
        </p:spPr>
      </p:pic>
      <p:pic>
        <p:nvPicPr>
          <p:cNvPr id="9" name="Picture 8">
            <a:extLst>
              <a:ext uri="{FF2B5EF4-FFF2-40B4-BE49-F238E27FC236}">
                <a16:creationId xmlns:a16="http://schemas.microsoft.com/office/drawing/2014/main" id="{E64B12A8-31E2-D06C-F784-B5B6EC91ECE2}"/>
              </a:ext>
            </a:extLst>
          </p:cNvPr>
          <p:cNvPicPr>
            <a:picLocks noChangeAspect="1"/>
          </p:cNvPicPr>
          <p:nvPr/>
        </p:nvPicPr>
        <p:blipFill>
          <a:blip r:embed="rId5"/>
          <a:stretch>
            <a:fillRect/>
          </a:stretch>
        </p:blipFill>
        <p:spPr>
          <a:xfrm>
            <a:off x="4670066" y="2404085"/>
            <a:ext cx="212141" cy="945492"/>
          </a:xfrm>
          <a:prstGeom prst="rect">
            <a:avLst/>
          </a:prstGeom>
        </p:spPr>
      </p:pic>
      <p:pic>
        <p:nvPicPr>
          <p:cNvPr id="11" name="Picture 10" descr="A close up of a logo&#10;&#10;Description automatically generated">
            <a:extLst>
              <a:ext uri="{FF2B5EF4-FFF2-40B4-BE49-F238E27FC236}">
                <a16:creationId xmlns:a16="http://schemas.microsoft.com/office/drawing/2014/main" id="{D8CBE5AB-1584-D0D6-BBD2-0BE303BE1DF5}"/>
              </a:ext>
            </a:extLst>
          </p:cNvPr>
          <p:cNvPicPr>
            <a:picLocks noChangeAspect="1"/>
          </p:cNvPicPr>
          <p:nvPr/>
        </p:nvPicPr>
        <p:blipFill>
          <a:blip r:embed="rId6"/>
          <a:stretch>
            <a:fillRect/>
          </a:stretch>
        </p:blipFill>
        <p:spPr>
          <a:xfrm>
            <a:off x="5289576" y="2406829"/>
            <a:ext cx="212141" cy="940005"/>
          </a:xfrm>
          <a:prstGeom prst="rect">
            <a:avLst/>
          </a:prstGeom>
        </p:spPr>
      </p:pic>
    </p:spTree>
    <p:extLst>
      <p:ext uri="{BB962C8B-B14F-4D97-AF65-F5344CB8AC3E}">
        <p14:creationId xmlns:p14="http://schemas.microsoft.com/office/powerpoint/2010/main" val="18516712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childTnLst>
                                </p:cTn>
                              </p:par>
                            </p:childTnLst>
                          </p:cTn>
                        </p:par>
                        <p:par>
                          <p:cTn id="15" fill="hold">
                            <p:stCondLst>
                              <p:cond delay="1500"/>
                            </p:stCondLst>
                            <p:childTnLst>
                              <p:par>
                                <p:cTn id="16" presetID="10" presetClass="exit" presetSubtype="0" fill="hold" nodeType="afterEffect">
                                  <p:stCondLst>
                                    <p:cond delay="0"/>
                                  </p:stCondLst>
                                  <p:childTnLst>
                                    <p:animEffect transition="out" filter="fade">
                                      <p:cBhvr>
                                        <p:cTn id="17" dur="1000"/>
                                        <p:tgtEl>
                                          <p:spTgt spid="7"/>
                                        </p:tgtEl>
                                      </p:cBhvr>
                                    </p:animEffect>
                                    <p:set>
                                      <p:cBhvr>
                                        <p:cTn id="18" dur="1" fill="hold">
                                          <p:stCondLst>
                                            <p:cond delay="999"/>
                                          </p:stCondLst>
                                        </p:cTn>
                                        <p:tgtEl>
                                          <p:spTgt spid="7"/>
                                        </p:tgtEl>
                                        <p:attrNameLst>
                                          <p:attrName>style.visibility</p:attrName>
                                        </p:attrNameLst>
                                      </p:cBhvr>
                                      <p:to>
                                        <p:strVal val="hidden"/>
                                      </p:to>
                                    </p:set>
                                  </p:childTnLst>
                                </p:cTn>
                              </p:par>
                            </p:childTnLst>
                          </p:cTn>
                        </p:par>
                        <p:par>
                          <p:cTn id="19" fill="hold">
                            <p:stCondLst>
                              <p:cond delay="2500"/>
                            </p:stCondLst>
                            <p:childTnLst>
                              <p:par>
                                <p:cTn id="20" presetID="10" presetClass="entr" presetSubtype="0" fill="hold"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1000"/>
                                        <p:tgtEl>
                                          <p:spTgt spid="8"/>
                                        </p:tgtEl>
                                      </p:cBhvr>
                                    </p:animEffect>
                                  </p:childTnLst>
                                </p:cTn>
                              </p:par>
                            </p:childTnLst>
                          </p:cTn>
                        </p:par>
                        <p:par>
                          <p:cTn id="23" fill="hold">
                            <p:stCondLst>
                              <p:cond delay="3500"/>
                            </p:stCondLst>
                            <p:childTnLst>
                              <p:par>
                                <p:cTn id="24" presetID="10" presetClass="exit" presetSubtype="0" fill="hold" nodeType="afterEffect">
                                  <p:stCondLst>
                                    <p:cond delay="0"/>
                                  </p:stCondLst>
                                  <p:childTnLst>
                                    <p:animEffect transition="out" filter="fade">
                                      <p:cBhvr>
                                        <p:cTn id="25" dur="1000"/>
                                        <p:tgtEl>
                                          <p:spTgt spid="8"/>
                                        </p:tgtEl>
                                      </p:cBhvr>
                                    </p:animEffect>
                                    <p:set>
                                      <p:cBhvr>
                                        <p:cTn id="26" dur="1" fill="hold">
                                          <p:stCondLst>
                                            <p:cond delay="999"/>
                                          </p:stCondLst>
                                        </p:cTn>
                                        <p:tgtEl>
                                          <p:spTgt spid="8"/>
                                        </p:tgtEl>
                                        <p:attrNameLst>
                                          <p:attrName>style.visibility</p:attrName>
                                        </p:attrNameLst>
                                      </p:cBhvr>
                                      <p:to>
                                        <p:strVal val="hidden"/>
                                      </p:to>
                                    </p:set>
                                  </p:childTnLst>
                                </p:cTn>
                              </p:par>
                            </p:childTnLst>
                          </p:cTn>
                        </p:par>
                        <p:par>
                          <p:cTn id="27" fill="hold">
                            <p:stCondLst>
                              <p:cond delay="4500"/>
                            </p:stCondLst>
                            <p:childTnLst>
                              <p:par>
                                <p:cTn id="28" presetID="10" presetClass="entr" presetSubtype="0" fill="hold" nodeType="after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500"/>
                                        <p:tgtEl>
                                          <p:spTgt spid="9"/>
                                        </p:tgtEl>
                                      </p:cBhvr>
                                    </p:animEffect>
                                  </p:childTnLst>
                                </p:cTn>
                              </p:par>
                              <p:par>
                                <p:cTn id="31" presetID="10" presetClass="entr" presetSubtype="0"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500"/>
                                        <p:tgtEl>
                                          <p:spTgt spid="11"/>
                                        </p:tgtEl>
                                      </p:cBhvr>
                                    </p:animEffect>
                                  </p:childTnLst>
                                </p:cTn>
                              </p:par>
                              <p:par>
                                <p:cTn id="34" presetID="10" presetClass="exit" presetSubtype="0" fill="hold" nodeType="withEffect">
                                  <p:stCondLst>
                                    <p:cond delay="0"/>
                                  </p:stCondLst>
                                  <p:childTnLst>
                                    <p:animEffect transition="out" filter="fade">
                                      <p:cBhvr>
                                        <p:cTn id="35" dur="1000"/>
                                        <p:tgtEl>
                                          <p:spTgt spid="6"/>
                                        </p:tgtEl>
                                      </p:cBhvr>
                                    </p:animEffect>
                                    <p:set>
                                      <p:cBhvr>
                                        <p:cTn id="36" dur="1" fill="hold">
                                          <p:stCondLst>
                                            <p:cond delay="999"/>
                                          </p:stCondLst>
                                        </p:cTn>
                                        <p:tgtEl>
                                          <p:spTgt spid="6"/>
                                        </p:tgtEl>
                                        <p:attrNameLst>
                                          <p:attrName>style.visibility</p:attrName>
                                        </p:attrNameLst>
                                      </p:cBhvr>
                                      <p:to>
                                        <p:strVal val="hidden"/>
                                      </p:to>
                                    </p:set>
                                  </p:childTnLst>
                                </p:cTn>
                              </p:par>
                            </p:childTnLst>
                          </p:cTn>
                        </p:par>
                        <p:par>
                          <p:cTn id="37" fill="hold">
                            <p:stCondLst>
                              <p:cond delay="5500"/>
                            </p:stCondLst>
                            <p:childTnLst>
                              <p:par>
                                <p:cTn id="38" presetID="10" presetClass="exit" presetSubtype="0" fill="hold" nodeType="afterEffect">
                                  <p:stCondLst>
                                    <p:cond delay="0"/>
                                  </p:stCondLst>
                                  <p:childTnLst>
                                    <p:animEffect transition="out" filter="fade">
                                      <p:cBhvr>
                                        <p:cTn id="39" dur="500"/>
                                        <p:tgtEl>
                                          <p:spTgt spid="9"/>
                                        </p:tgtEl>
                                      </p:cBhvr>
                                    </p:animEffect>
                                    <p:set>
                                      <p:cBhvr>
                                        <p:cTn id="40" dur="1" fill="hold">
                                          <p:stCondLst>
                                            <p:cond delay="499"/>
                                          </p:stCondLst>
                                        </p:cTn>
                                        <p:tgtEl>
                                          <p:spTgt spid="9"/>
                                        </p:tgtEl>
                                        <p:attrNameLst>
                                          <p:attrName>style.visibility</p:attrName>
                                        </p:attrNameLst>
                                      </p:cBhvr>
                                      <p:to>
                                        <p:strVal val="hidden"/>
                                      </p:to>
                                    </p:set>
                                  </p:childTnLst>
                                </p:cTn>
                              </p:par>
                              <p:par>
                                <p:cTn id="41" presetID="10" presetClass="exit" presetSubtype="0" fill="hold" nodeType="withEffect">
                                  <p:stCondLst>
                                    <p:cond delay="0"/>
                                  </p:stCondLst>
                                  <p:childTnLst>
                                    <p:animEffect transition="out" filter="fade">
                                      <p:cBhvr>
                                        <p:cTn id="42" dur="500"/>
                                        <p:tgtEl>
                                          <p:spTgt spid="11"/>
                                        </p:tgtEl>
                                      </p:cBhvr>
                                    </p:animEffect>
                                    <p:set>
                                      <p:cBhvr>
                                        <p:cTn id="43" dur="1" fill="hold">
                                          <p:stCondLst>
                                            <p:cond delay="499"/>
                                          </p:stCondLst>
                                        </p:cTn>
                                        <p:tgtEl>
                                          <p:spTgt spid="11"/>
                                        </p:tgtEl>
                                        <p:attrNameLst>
                                          <p:attrName>style.visibility</p:attrName>
                                        </p:attrNameLst>
                                      </p:cBhvr>
                                      <p:to>
                                        <p:strVal val="hidden"/>
                                      </p:to>
                                    </p:set>
                                  </p:childTnLst>
                                </p:cTn>
                              </p:par>
                            </p:childTnLst>
                          </p:cTn>
                        </p:par>
                        <p:par>
                          <p:cTn id="44" fill="hold">
                            <p:stCondLst>
                              <p:cond delay="6000"/>
                            </p:stCondLst>
                            <p:childTnLst>
                              <p:par>
                                <p:cTn id="45" presetID="10" presetClass="entr" presetSubtype="0" fill="hold" nodeType="after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fade">
                                      <p:cBhvr>
                                        <p:cTn id="4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6E53F-6706-962C-7561-BCCA9D89EF28}"/>
              </a:ext>
            </a:extLst>
          </p:cNvPr>
          <p:cNvSpPr>
            <a:spLocks noGrp="1"/>
          </p:cNvSpPr>
          <p:nvPr>
            <p:ph type="title"/>
          </p:nvPr>
        </p:nvSpPr>
        <p:spPr/>
        <p:txBody>
          <a:bodyPr/>
          <a:lstStyle/>
          <a:p>
            <a:r>
              <a:rPr lang="en-US" sz="4400" dirty="0"/>
              <a:t>What are </a:t>
            </a:r>
            <a:r>
              <a:rPr lang="en-US" dirty="0"/>
              <a:t>synthetic microbial communities?</a:t>
            </a:r>
          </a:p>
        </p:txBody>
      </p:sp>
      <p:grpSp>
        <p:nvGrpSpPr>
          <p:cNvPr id="4" name="Group 3">
            <a:extLst>
              <a:ext uri="{FF2B5EF4-FFF2-40B4-BE49-F238E27FC236}">
                <a16:creationId xmlns:a16="http://schemas.microsoft.com/office/drawing/2014/main" id="{B06A2FB3-757C-44E2-5A44-8B844F55A0D8}"/>
              </a:ext>
            </a:extLst>
          </p:cNvPr>
          <p:cNvGrpSpPr/>
          <p:nvPr/>
        </p:nvGrpSpPr>
        <p:grpSpPr>
          <a:xfrm>
            <a:off x="2476754" y="2694875"/>
            <a:ext cx="2972696" cy="1971360"/>
            <a:chOff x="2896954" y="2238252"/>
            <a:chExt cx="2972696" cy="1971360"/>
          </a:xfrm>
        </p:grpSpPr>
        <p:sp>
          <p:nvSpPr>
            <p:cNvPr id="5" name="Oval 4">
              <a:extLst>
                <a:ext uri="{FF2B5EF4-FFF2-40B4-BE49-F238E27FC236}">
                  <a16:creationId xmlns:a16="http://schemas.microsoft.com/office/drawing/2014/main" id="{454C4E7F-57D5-F5FE-BDA1-6BB85C78A13A}"/>
                </a:ext>
              </a:extLst>
            </p:cNvPr>
            <p:cNvSpPr/>
            <p:nvPr/>
          </p:nvSpPr>
          <p:spPr>
            <a:xfrm>
              <a:off x="289695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sp>
          <p:nvSpPr>
            <p:cNvPr id="6" name="Oval 5">
              <a:extLst>
                <a:ext uri="{FF2B5EF4-FFF2-40B4-BE49-F238E27FC236}">
                  <a16:creationId xmlns:a16="http://schemas.microsoft.com/office/drawing/2014/main" id="{14CDFB0E-B966-F4FA-2901-C8934082C9A8}"/>
                </a:ext>
              </a:extLst>
            </p:cNvPr>
            <p:cNvSpPr/>
            <p:nvPr/>
          </p:nvSpPr>
          <p:spPr>
            <a:xfrm>
              <a:off x="5213434" y="2238252"/>
              <a:ext cx="656216" cy="65621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endParaRPr>
            </a:p>
          </p:txBody>
        </p:sp>
        <p:cxnSp>
          <p:nvCxnSpPr>
            <p:cNvPr id="7" name="Straight Arrow Connector 6">
              <a:extLst>
                <a:ext uri="{FF2B5EF4-FFF2-40B4-BE49-F238E27FC236}">
                  <a16:creationId xmlns:a16="http://schemas.microsoft.com/office/drawing/2014/main" id="{17CD8CC8-E8D7-90EA-A568-08F187826F68}"/>
                </a:ext>
              </a:extLst>
            </p:cNvPr>
            <p:cNvCxnSpPr>
              <a:cxnSpLocks/>
            </p:cNvCxnSpPr>
            <p:nvPr/>
          </p:nvCxnSpPr>
          <p:spPr>
            <a:xfrm>
              <a:off x="3926105" y="2648388"/>
              <a:ext cx="919778" cy="0"/>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F13831CE-9717-0046-4140-6F3CC583FAA7}"/>
                    </a:ext>
                  </a:extLst>
                </p:cNvPr>
                <p:cNvSpPr txBox="1"/>
                <p:nvPr/>
              </p:nvSpPr>
              <p:spPr>
                <a:xfrm>
                  <a:off x="3010353" y="2363170"/>
                  <a:ext cx="460767" cy="369332"/>
                </a:xfrm>
                <a:prstGeom prst="rect">
                  <a:avLst/>
                </a:prstGeom>
                <a:noFill/>
              </p:spPr>
              <p:txBody>
                <a:bodyPr wrap="none" rtlCol="0" anchor="ctr">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m:oMathPara>
                  </a14:m>
                  <a:endParaRPr lang="en-US" dirty="0"/>
                </a:p>
              </p:txBody>
            </p:sp>
          </mc:Choice>
          <mc:Fallback xmlns="">
            <p:sp>
              <p:nvSpPr>
                <p:cNvPr id="8" name="TextBox 7">
                  <a:extLst>
                    <a:ext uri="{FF2B5EF4-FFF2-40B4-BE49-F238E27FC236}">
                      <a16:creationId xmlns:a16="http://schemas.microsoft.com/office/drawing/2014/main" id="{F13831CE-9717-0046-4140-6F3CC583FAA7}"/>
                    </a:ext>
                  </a:extLst>
                </p:cNvPr>
                <p:cNvSpPr txBox="1">
                  <a:spLocks noRot="1" noChangeAspect="1" noMove="1" noResize="1" noEditPoints="1" noAdjustHandles="1" noChangeArrowheads="1" noChangeShapeType="1" noTextEdit="1"/>
                </p:cNvSpPr>
                <p:nvPr/>
              </p:nvSpPr>
              <p:spPr>
                <a:xfrm>
                  <a:off x="3010353" y="2363170"/>
                  <a:ext cx="460767" cy="369332"/>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87705BAF-9BB3-FFA6-CE14-F525531289B4}"/>
                    </a:ext>
                  </a:extLst>
                </p:cNvPr>
                <p:cNvSpPr txBox="1"/>
                <p:nvPr/>
              </p:nvSpPr>
              <p:spPr>
                <a:xfrm>
                  <a:off x="5324132" y="2373620"/>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oMath>
                    </m:oMathPara>
                  </a14:m>
                  <a:endParaRPr lang="en-US" dirty="0"/>
                </a:p>
              </p:txBody>
            </p:sp>
          </mc:Choice>
          <mc:Fallback xmlns="">
            <p:sp>
              <p:nvSpPr>
                <p:cNvPr id="9" name="TextBox 8">
                  <a:extLst>
                    <a:ext uri="{FF2B5EF4-FFF2-40B4-BE49-F238E27FC236}">
                      <a16:creationId xmlns:a16="http://schemas.microsoft.com/office/drawing/2014/main" id="{87705BAF-9BB3-FFA6-CE14-F525531289B4}"/>
                    </a:ext>
                  </a:extLst>
                </p:cNvPr>
                <p:cNvSpPr txBox="1">
                  <a:spLocks noRot="1" noChangeAspect="1" noMove="1" noResize="1" noEditPoints="1" noAdjustHandles="1" noChangeArrowheads="1" noChangeShapeType="1" noTextEdit="1"/>
                </p:cNvSpPr>
                <p:nvPr/>
              </p:nvSpPr>
              <p:spPr>
                <a:xfrm>
                  <a:off x="5324132" y="2373620"/>
                  <a:ext cx="466090" cy="369332"/>
                </a:xfrm>
                <a:prstGeom prst="rect">
                  <a:avLst/>
                </a:prstGeom>
                <a:blipFill>
                  <a:blip r:embed="rId4"/>
                  <a:stretch>
                    <a:fillRect/>
                  </a:stretch>
                </a:blipFill>
              </p:spPr>
              <p:txBody>
                <a:bodyPr/>
                <a:lstStyle/>
                <a:p>
                  <a:r>
                    <a:rPr lang="en-US">
                      <a:noFill/>
                    </a:rPr>
                    <a:t> </a:t>
                  </a:r>
                </a:p>
              </p:txBody>
            </p:sp>
          </mc:Fallback>
        </mc:AlternateContent>
        <p:sp>
          <p:nvSpPr>
            <p:cNvPr id="10" name="Oval 9">
              <a:extLst>
                <a:ext uri="{FF2B5EF4-FFF2-40B4-BE49-F238E27FC236}">
                  <a16:creationId xmlns:a16="http://schemas.microsoft.com/office/drawing/2014/main" id="{16EA3340-A2BA-2539-2DD6-A03F768DC8D4}"/>
                </a:ext>
              </a:extLst>
            </p:cNvPr>
            <p:cNvSpPr/>
            <p:nvPr/>
          </p:nvSpPr>
          <p:spPr>
            <a:xfrm>
              <a:off x="4073123" y="3553396"/>
              <a:ext cx="656216" cy="656216"/>
            </a:xfrm>
            <a:prstGeom prst="ellipse">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ln w="0"/>
                <a:solidFill>
                  <a:schemeClr val="accent1"/>
                </a:solidFill>
                <a:effectLst>
                  <a:outerShdw blurRad="38100" dist="25400" dir="5400000" algn="ctr" rotWithShape="0">
                    <a:srgbClr val="6E747A">
                      <a:alpha val="43000"/>
                    </a:srgbClr>
                  </a:outerShdw>
                </a:effectLst>
                <a:highlight>
                  <a:srgbClr val="FF0000"/>
                </a:highlight>
              </a:endParaRP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5BDA97E5-91F6-8EC9-EF8C-683567893F79}"/>
                    </a:ext>
                  </a:extLst>
                </p:cNvPr>
                <p:cNvSpPr txBox="1"/>
                <p:nvPr/>
              </p:nvSpPr>
              <p:spPr>
                <a:xfrm>
                  <a:off x="4184404" y="3667629"/>
                  <a:ext cx="466090"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oMath>
                    </m:oMathPara>
                  </a14:m>
                  <a:endParaRPr lang="en-US" dirty="0"/>
                </a:p>
              </p:txBody>
            </p:sp>
          </mc:Choice>
          <mc:Fallback xmlns="">
            <p:sp>
              <p:nvSpPr>
                <p:cNvPr id="11" name="TextBox 10">
                  <a:extLst>
                    <a:ext uri="{FF2B5EF4-FFF2-40B4-BE49-F238E27FC236}">
                      <a16:creationId xmlns:a16="http://schemas.microsoft.com/office/drawing/2014/main" id="{5BDA97E5-91F6-8EC9-EF8C-683567893F79}"/>
                    </a:ext>
                  </a:extLst>
                </p:cNvPr>
                <p:cNvSpPr txBox="1">
                  <a:spLocks noRot="1" noChangeAspect="1" noMove="1" noResize="1" noEditPoints="1" noAdjustHandles="1" noChangeArrowheads="1" noChangeShapeType="1" noTextEdit="1"/>
                </p:cNvSpPr>
                <p:nvPr/>
              </p:nvSpPr>
              <p:spPr>
                <a:xfrm>
                  <a:off x="4184404" y="3667629"/>
                  <a:ext cx="466090" cy="369332"/>
                </a:xfrm>
                <a:prstGeom prst="rect">
                  <a:avLst/>
                </a:prstGeom>
                <a:blipFill>
                  <a:blip r:embed="rId5"/>
                  <a:stretch>
                    <a:fillRect/>
                  </a:stretch>
                </a:blipFill>
              </p:spPr>
              <p:txBody>
                <a:bodyPr/>
                <a:lstStyle/>
                <a:p>
                  <a:r>
                    <a:rPr lang="en-US">
                      <a:noFill/>
                    </a:rPr>
                    <a:t> </a:t>
                  </a:r>
                </a:p>
              </p:txBody>
            </p:sp>
          </mc:Fallback>
        </mc:AlternateContent>
        <p:cxnSp>
          <p:nvCxnSpPr>
            <p:cNvPr id="12" name="Straight Arrow Connector 11">
              <a:extLst>
                <a:ext uri="{FF2B5EF4-FFF2-40B4-BE49-F238E27FC236}">
                  <a16:creationId xmlns:a16="http://schemas.microsoft.com/office/drawing/2014/main" id="{C684817F-E433-1099-7F41-D4F2558E6942}"/>
                </a:ext>
              </a:extLst>
            </p:cNvPr>
            <p:cNvCxnSpPr>
              <a:cxnSpLocks/>
            </p:cNvCxnSpPr>
            <p:nvPr/>
          </p:nvCxnSpPr>
          <p:spPr>
            <a:xfrm>
              <a:off x="3613234" y="2983668"/>
              <a:ext cx="459889" cy="569728"/>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A1AD4803-6E31-7532-50AE-69DFF7F8E043}"/>
                </a:ext>
              </a:extLst>
            </p:cNvPr>
            <p:cNvCxnSpPr>
              <a:cxnSpLocks/>
            </p:cNvCxnSpPr>
            <p:nvPr/>
          </p:nvCxnSpPr>
          <p:spPr>
            <a:xfrm flipH="1">
              <a:off x="4729339" y="2892675"/>
              <a:ext cx="401604" cy="536325"/>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grp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87965A5E-F3A1-567C-7B9E-46BF8806AB60}"/>
                  </a:ext>
                </a:extLst>
              </p:cNvPr>
              <p:cNvSpPr txBox="1"/>
              <p:nvPr/>
            </p:nvSpPr>
            <p:spPr>
              <a:xfrm>
                <a:off x="2030311" y="4952393"/>
                <a:ext cx="3901440" cy="646331"/>
              </a:xfrm>
              <a:prstGeom prst="rect">
                <a:avLst/>
              </a:prstGeom>
              <a:noFill/>
            </p:spPr>
            <p:txBody>
              <a:bodyPr wrap="square" rtlCol="0">
                <a:spAutoFit/>
              </a:bodyPr>
              <a:lstStyle/>
              <a:p>
                <a:r>
                  <a:rPr lang="en-US" dirty="0"/>
                  <a:t>Species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a14:m>
                <a:r>
                  <a:rPr lang="en-US" dirty="0"/>
                  <a:t>,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oMath>
                </a14:m>
                <a:r>
                  <a:rPr lang="en-US" dirty="0"/>
                  <a:t>, and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oMath>
                </a14:m>
                <a:r>
                  <a:rPr lang="en-US" dirty="0"/>
                  <a:t> that interact with each other</a:t>
                </a:r>
              </a:p>
            </p:txBody>
          </p:sp>
        </mc:Choice>
        <mc:Fallback xmlns="">
          <p:sp>
            <p:nvSpPr>
              <p:cNvPr id="14" name="TextBox 13">
                <a:extLst>
                  <a:ext uri="{FF2B5EF4-FFF2-40B4-BE49-F238E27FC236}">
                    <a16:creationId xmlns:a16="http://schemas.microsoft.com/office/drawing/2014/main" id="{87965A5E-F3A1-567C-7B9E-46BF8806AB60}"/>
                  </a:ext>
                </a:extLst>
              </p:cNvPr>
              <p:cNvSpPr txBox="1">
                <a:spLocks noRot="1" noChangeAspect="1" noMove="1" noResize="1" noEditPoints="1" noAdjustHandles="1" noChangeArrowheads="1" noChangeShapeType="1" noTextEdit="1"/>
              </p:cNvSpPr>
              <p:nvPr/>
            </p:nvSpPr>
            <p:spPr>
              <a:xfrm>
                <a:off x="2030311" y="4952393"/>
                <a:ext cx="3901440" cy="646331"/>
              </a:xfrm>
              <a:prstGeom prst="rect">
                <a:avLst/>
              </a:prstGeom>
              <a:blipFill>
                <a:blip r:embed="rId6"/>
                <a:stretch>
                  <a:fillRect l="-1250" t="-4717" r="-2344" b="-14151"/>
                </a:stretch>
              </a:blipFill>
            </p:spPr>
            <p:txBody>
              <a:bodyPr/>
              <a:lstStyle/>
              <a:p>
                <a:r>
                  <a:rPr lang="en-US">
                    <a:noFill/>
                  </a:rPr>
                  <a:t> </a:t>
                </a:r>
              </a:p>
            </p:txBody>
          </p:sp>
        </mc:Fallback>
      </mc:AlternateContent>
      <p:sp>
        <p:nvSpPr>
          <p:cNvPr id="16" name="TextBox 15">
            <a:extLst>
              <a:ext uri="{FF2B5EF4-FFF2-40B4-BE49-F238E27FC236}">
                <a16:creationId xmlns:a16="http://schemas.microsoft.com/office/drawing/2014/main" id="{DB168E19-FB3F-985C-D8D5-07F15C798A1F}"/>
              </a:ext>
            </a:extLst>
          </p:cNvPr>
          <p:cNvSpPr txBox="1"/>
          <p:nvPr/>
        </p:nvSpPr>
        <p:spPr>
          <a:xfrm>
            <a:off x="6663570" y="3263490"/>
            <a:ext cx="4263510" cy="923330"/>
          </a:xfrm>
          <a:prstGeom prst="rect">
            <a:avLst/>
          </a:prstGeom>
          <a:noFill/>
        </p:spPr>
        <p:txBody>
          <a:bodyPr wrap="square">
            <a:spAutoFit/>
          </a:bodyPr>
          <a:lstStyle/>
          <a:p>
            <a:r>
              <a:rPr lang="en-US" dirty="0"/>
              <a:t>Intentionally designed and assembled microbial communities with a specific composition and purpose in mind </a:t>
            </a:r>
          </a:p>
        </p:txBody>
      </p:sp>
    </p:spTree>
    <p:extLst>
      <p:ext uri="{BB962C8B-B14F-4D97-AF65-F5344CB8AC3E}">
        <p14:creationId xmlns:p14="http://schemas.microsoft.com/office/powerpoint/2010/main" val="30982797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15911</TotalTime>
  <Words>3503</Words>
  <Application>Microsoft Office PowerPoint</Application>
  <PresentationFormat>Widescreen</PresentationFormat>
  <Paragraphs>325</Paragraphs>
  <Slides>56</Slides>
  <Notes>27</Notes>
  <HiddenSlides>5</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56</vt:i4>
      </vt:variant>
    </vt:vector>
  </HeadingPairs>
  <TitlesOfParts>
    <vt:vector size="64" baseType="lpstr">
      <vt:lpstr>Arial</vt:lpstr>
      <vt:lpstr>Calibri</vt:lpstr>
      <vt:lpstr>Calibri Light</vt:lpstr>
      <vt:lpstr>Cambria Math</vt:lpstr>
      <vt:lpstr>Consolas</vt:lpstr>
      <vt:lpstr>Söhne</vt:lpstr>
      <vt:lpstr>Office Theme</vt:lpstr>
      <vt:lpstr>Acrobat Document</vt:lpstr>
      <vt:lpstr>Designing Microbial Communities Using Interpretable Gaussian Processes</vt:lpstr>
      <vt:lpstr>Introduction</vt:lpstr>
      <vt:lpstr>AI-4-EB Consortium: Project Objectives</vt:lpstr>
      <vt:lpstr>Expected Outcomes</vt:lpstr>
      <vt:lpstr> Objective 1: Generate a library of stable microbial communities</vt:lpstr>
      <vt:lpstr>What are synthetic genetic circuits and what can they be used for?</vt:lpstr>
      <vt:lpstr>What are synthetic genetic circuits and what can they be used for?</vt:lpstr>
      <vt:lpstr>What are synthetic genetic circuits and what can they be used for?</vt:lpstr>
      <vt:lpstr>What are synthetic microbial communities?</vt:lpstr>
      <vt:lpstr>Why not monocultures? Why stable communities?</vt:lpstr>
      <vt:lpstr>Ecological interactions used to dynamically manipulate resource allocation within co-cultures</vt:lpstr>
      <vt:lpstr>The model</vt:lpstr>
      <vt:lpstr>The model</vt:lpstr>
      <vt:lpstr>The simulation of Generalized Lotka-Volterra model </vt:lpstr>
      <vt:lpstr>Extended Generalized Lotka-Volterra model (gMLV)</vt:lpstr>
      <vt:lpstr>Extended Generalized Lotka-Volterra model (gMLV)</vt:lpstr>
      <vt:lpstr>Simulation results of the Extended Generalized Lotka-Volterra model </vt:lpstr>
      <vt:lpstr>PowerPoint Presentation</vt:lpstr>
      <vt:lpstr> Objective 1: Generate a library of stable microbial communities</vt:lpstr>
      <vt:lpstr> Objective 2: Developing the Gaussian processes framework for interpretable dynamical system design</vt:lpstr>
      <vt:lpstr>Machine Learning and Its Limitations</vt:lpstr>
      <vt:lpstr>Gaussian Processes: An Overview</vt:lpstr>
      <vt:lpstr>Gaussian Processes for System Identification</vt:lpstr>
      <vt:lpstr>PowerPoint Presentation</vt:lpstr>
      <vt:lpstr>Gaussian Processes for System Design</vt:lpstr>
      <vt:lpstr>Steps to Achieve the End Goals</vt:lpstr>
      <vt:lpstr>Proposed Research Methodology</vt:lpstr>
      <vt:lpstr>PowerPoint Presentation</vt:lpstr>
      <vt:lpstr>First Steps</vt:lpstr>
      <vt:lpstr>Gaussian Processes Script</vt:lpstr>
      <vt:lpstr>Initial Results</vt:lpstr>
      <vt:lpstr>Kernel List</vt:lpstr>
      <vt:lpstr>Scoring Models (alternative to BIC?) – LML, CLML, or other</vt:lpstr>
      <vt:lpstr>Simulated General Lokta-Volterra using gLMV</vt:lpstr>
      <vt:lpstr>Search for working/recently-updated forks of the many GitHub repositories related to the Automated Statistician. </vt:lpstr>
      <vt:lpstr>Autostat generated kernels</vt:lpstr>
      <vt:lpstr>Autostat generated kernels</vt:lpstr>
      <vt:lpstr>Autostat generated kernels</vt:lpstr>
      <vt:lpstr>Autostat generated kernels</vt:lpstr>
      <vt:lpstr>Autostat generated kernels</vt:lpstr>
      <vt:lpstr>Autostat generated kernels</vt:lpstr>
      <vt:lpstr>Autostat generated kernels</vt:lpstr>
      <vt:lpstr>Steps to test GP fitting for interaction matrix identification</vt:lpstr>
      <vt:lpstr>1. GP Fitting, Predictions, cross-correlation</vt:lpstr>
      <vt:lpstr>GP fitting using gMLV simulations</vt:lpstr>
      <vt:lpstr>GP fitting using gMLV simulations</vt:lpstr>
      <vt:lpstr>P-values for the correlations</vt:lpstr>
      <vt:lpstr>Cross-correlation with different lags</vt:lpstr>
      <vt:lpstr>PowerPoint Presentation</vt:lpstr>
      <vt:lpstr>Comparison between interaction matrix and cross-correlation estimations</vt:lpstr>
      <vt:lpstr>Next Steps</vt:lpstr>
      <vt:lpstr>Gaussian Process Regression</vt:lpstr>
      <vt:lpstr>Structure of a typical Gaussian process algorithm</vt:lpstr>
      <vt:lpstr>Structure of a typical Gaussian process algorithm</vt:lpstr>
      <vt:lpstr>PowerPoint Presentation</vt:lpstr>
      <vt:lpstr>System Identification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Gaussian Process Regression for Microbial Community Design</dc:title>
  <dc:creator>Pedro Fontanarrosa</dc:creator>
  <cp:lastModifiedBy>Pedro Fontanarrosa</cp:lastModifiedBy>
  <cp:revision>64</cp:revision>
  <dcterms:created xsi:type="dcterms:W3CDTF">2023-07-25T14:07:55Z</dcterms:created>
  <dcterms:modified xsi:type="dcterms:W3CDTF">2023-11-02T14:16:17Z</dcterms:modified>
</cp:coreProperties>
</file>

<file path=docProps/thumbnail.jpeg>
</file>